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9144000"/>
  <p:notesSz cx="6858000" cy="9144000"/>
  <p:embeddedFontLst>
    <p:embeddedFont>
      <p:font typeface="Corbel"/>
      <p:regular r:id="rId65"/>
      <p:bold r:id="rId66"/>
      <p:italic r:id="rId67"/>
      <p:boldItalic r:id="rId68"/>
    </p:embeddedFont>
    <p:embeddedFont>
      <p:font typeface="Tahoma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1" roundtripDataSignature="AMtx7mglH8mHTtAGPRn+G/7F5ozYO3hY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Tahoma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Corbel-bold.fntdata"/><Relationship Id="rId21" Type="http://schemas.openxmlformats.org/officeDocument/2006/relationships/slide" Target="slides/slide16.xml"/><Relationship Id="rId65" Type="http://schemas.openxmlformats.org/officeDocument/2006/relationships/font" Target="fonts/Corbel-regular.fntdata"/><Relationship Id="rId24" Type="http://schemas.openxmlformats.org/officeDocument/2006/relationships/slide" Target="slides/slide19.xml"/><Relationship Id="rId68" Type="http://schemas.openxmlformats.org/officeDocument/2006/relationships/font" Target="fonts/Corbel-boldItalic.fntdata"/><Relationship Id="rId23" Type="http://schemas.openxmlformats.org/officeDocument/2006/relationships/slide" Target="slides/slide18.xml"/><Relationship Id="rId67" Type="http://schemas.openxmlformats.org/officeDocument/2006/relationships/font" Target="fonts/Corbel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ahom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eachability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tochastic_matrix%23cite_note-:1-1" TargetMode="External"/><Relationship Id="rId3" Type="http://schemas.openxmlformats.org/officeDocument/2006/relationships/hyperlink" Target="https://en.wikipedia.org/wiki/Stochastic_matrix%23cite_note-:1-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quare_matrix" TargetMode="External"/><Relationship Id="rId3" Type="http://schemas.openxmlformats.org/officeDocument/2006/relationships/hyperlink" Target="https://en.wikipedia.org/wiki/Polynomial" TargetMode="External"/><Relationship Id="rId4" Type="http://schemas.openxmlformats.org/officeDocument/2006/relationships/hyperlink" Target="https://en.wikipedia.org/wiki/Matrix_similarity" TargetMode="External"/><Relationship Id="rId5" Type="http://schemas.openxmlformats.org/officeDocument/2006/relationships/hyperlink" Target="https://en.wikipedia.org/wiki/Eigenvalues" TargetMode="External"/><Relationship Id="rId6" Type="http://schemas.openxmlformats.org/officeDocument/2006/relationships/hyperlink" Target="https://en.wikipedia.org/wiki/Root_of_a_polynomial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2018 summer 1.2</a:t>
            </a:r>
            <a:endParaRPr/>
          </a:p>
        </p:txBody>
      </p:sp>
      <p:sp>
        <p:nvSpPr>
          <p:cNvPr id="206" name="Google Shape;206;p1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9" name="Google Shape;32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every vertex is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reachable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from every other vertex</a:t>
            </a:r>
            <a:endParaRPr/>
          </a:p>
        </p:txBody>
      </p:sp>
      <p:sp>
        <p:nvSpPr>
          <p:cNvPr id="330" name="Google Shape;330;p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2" name="Google Shape;372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2019Spring 01</a:t>
            </a:r>
            <a:endParaRPr/>
          </a:p>
        </p:txBody>
      </p:sp>
      <p:sp>
        <p:nvSpPr>
          <p:cNvPr id="373" name="Google Shape;373;p2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8" name="Google Shape;37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7" name="Google Shape;38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1" name="Google Shape;49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2" name="Google Shape;49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5" name="Google Shape;55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6" name="Google Shape;55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5" name="Google Shape;56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6" name="Google Shape;59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7" name="Google Shape;59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2016Spring W1-1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Google Shape;623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1" name="Google Shape;70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 </a:t>
            </a:r>
            <a:r>
              <a:rPr b="1" lang="en-US"/>
              <a:t>right stochastic matrix</a:t>
            </a:r>
            <a:r>
              <a:rPr lang="en-US"/>
              <a:t> is a real square matrix, with each row summing to 1.</a:t>
            </a:r>
            <a:r>
              <a:rPr b="0" baseline="3000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en-US"/>
              <a:t>A </a:t>
            </a:r>
            <a:r>
              <a:rPr b="1" lang="en-US"/>
              <a:t>left stochastic matrix</a:t>
            </a:r>
            <a:r>
              <a:rPr lang="en-US"/>
              <a:t> is a real square matrix, with each column summing to 1.</a:t>
            </a:r>
            <a:r>
              <a:rPr b="0" baseline="3000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endParaRPr b="0" baseline="3000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baseline="3000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baseline="3000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baseline="3000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 w1.1</a:t>
            </a:r>
            <a:endParaRPr/>
          </a:p>
        </p:txBody>
      </p:sp>
      <p:sp>
        <p:nvSpPr>
          <p:cNvPr id="702" name="Google Shape;702;p4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0" name="Google Shape;710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 </a:t>
            </a:r>
            <a:r>
              <a:rPr b="1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polynomial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of a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square matrix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is a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polynomial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which is invariant under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matrix similarity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and has the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eigenvalues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as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roots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use any row or column to compute the determinant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is the identify matrix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https://en.wikipedia.org/wiki/Characteristic_polynomial</a:t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1" name="Google Shape;711;p5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0" name="Google Shape;750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51" name="Google Shape;751;p5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8" name="Google Shape;758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59" name="Google Shape;759;p5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6" name="Google Shape;766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67" name="Google Shape;767;p5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4" name="Google Shape;774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75" name="Google Shape;775;p5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6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1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1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6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0" name="Google Shape;50;p6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8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68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6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6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://www.blogsofbob.com/" TargetMode="External"/><Relationship Id="rId5" Type="http://schemas.openxmlformats.org/officeDocument/2006/relationships/hyperlink" Target="http://www.usc.edu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stanford.edu/" TargetMode="External"/><Relationship Id="rId4" Type="http://schemas.openxmlformats.org/officeDocument/2006/relationships/hyperlink" Target="http://www.inf553.cs.usc.edu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en.wikipedia.org/wiki/Square_matrix" TargetMode="External"/><Relationship Id="rId4" Type="http://schemas.openxmlformats.org/officeDocument/2006/relationships/hyperlink" Target="http://en.wikipedia.org/wiki/Vector_(mathematics)" TargetMode="External"/><Relationship Id="rId5" Type="http://schemas.openxmlformats.org/officeDocument/2006/relationships/hyperlink" Target="http://en.wikipedia.org/wiki/Matrix_multiplication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gif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2258680" y="5562600"/>
            <a:ext cx="4764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slide contributions from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Leskovec, Anand Rajaraman, Jeffrey D. Ullman</a:t>
            </a:r>
            <a:endParaRPr/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1143000" y="2235200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5400"/>
              <a:t>Link Analysis (Part I)</a:t>
            </a:r>
            <a:br>
              <a:rPr b="1" lang="en-US" sz="5400"/>
            </a:br>
            <a:br>
              <a:rPr lang="en-US" sz="5400"/>
            </a:br>
            <a:r>
              <a:rPr lang="en-US" sz="3100"/>
              <a:t>Professor Wei-Min Shen</a:t>
            </a:r>
            <a:br>
              <a:rPr lang="en-US" sz="3100"/>
            </a:br>
            <a:r>
              <a:rPr lang="en-US" sz="3100"/>
              <a:t>University of Southern California</a:t>
            </a:r>
            <a:br>
              <a:rPr lang="en-US" sz="5400"/>
            </a:b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Term Spam</a:t>
            </a:r>
            <a:endParaRPr/>
          </a:p>
        </p:txBody>
      </p:sp>
      <p:sp>
        <p:nvSpPr>
          <p:cNvPr id="170" name="Google Shape;170;p10"/>
          <p:cNvSpPr txBox="1"/>
          <p:nvPr>
            <p:ph idx="1" type="body"/>
          </p:nvPr>
        </p:nvSpPr>
        <p:spPr>
          <a:xfrm>
            <a:off x="457200" y="1600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Disguise a page as something it is not about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E.g., adding thousands of keyword “movies”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Actual content may be some advertisement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Fool search engine to return it for  query “movies”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May even </a:t>
            </a:r>
            <a:r>
              <a:rPr lang="en-US" u="sng"/>
              <a:t>fade spam words into background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Spam pages may be based on </a:t>
            </a:r>
            <a:r>
              <a:rPr lang="en-US" u="sng"/>
              <a:t>top-ranked pages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1" name="Google Shape;1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Web Search: Two Challenges</a:t>
            </a:r>
            <a:endParaRPr/>
          </a:p>
        </p:txBody>
      </p:sp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457200" y="1295400"/>
            <a:ext cx="8610600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887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None/>
            </a:pPr>
            <a:r>
              <a:rPr b="1" lang="en-US">
                <a:solidFill>
                  <a:srgbClr val="0000FF"/>
                </a:solidFill>
              </a:rPr>
              <a:t>Two challenges of web search: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(1) Web contains many sources of information</a:t>
            </a:r>
            <a:br>
              <a:rPr b="1" lang="en-US">
                <a:solidFill>
                  <a:srgbClr val="D60093"/>
                </a:solidFill>
              </a:rPr>
            </a:br>
            <a:r>
              <a:rPr b="1" lang="en-US">
                <a:solidFill>
                  <a:srgbClr val="333399"/>
                </a:solidFill>
              </a:rPr>
              <a:t>Who to “trust”?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n-US">
                <a:solidFill>
                  <a:srgbClr val="008000"/>
                </a:solidFill>
              </a:rPr>
              <a:t>Trick:</a:t>
            </a:r>
            <a:r>
              <a:rPr b="1" lang="en-US">
                <a:solidFill>
                  <a:schemeClr val="accent2"/>
                </a:solidFill>
              </a:rPr>
              <a:t> </a:t>
            </a:r>
            <a:r>
              <a:rPr lang="en-US"/>
              <a:t>Trustworthy pages may point to each other!</a:t>
            </a:r>
            <a:endParaRPr/>
          </a:p>
          <a:p>
            <a:pPr indent="-1079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b="1" sz="1000">
              <a:solidFill>
                <a:schemeClr val="accent2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(2) What is the “best” answer to query “newspaper”?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No single right answer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n-US">
                <a:solidFill>
                  <a:srgbClr val="008000"/>
                </a:solidFill>
              </a:rPr>
              <a:t>Trick: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Pages that actually know about newspapers might all be pointing to many newspapers</a:t>
            </a:r>
            <a:endParaRPr/>
          </a:p>
        </p:txBody>
      </p:sp>
      <p:sp>
        <p:nvSpPr>
          <p:cNvPr id="178" name="Google Shape;178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515" y="2947986"/>
            <a:ext cx="4011485" cy="299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Ranking Nodes on the Graph</a:t>
            </a:r>
            <a:endParaRPr/>
          </a:p>
        </p:txBody>
      </p:sp>
      <p:sp>
        <p:nvSpPr>
          <p:cNvPr id="185" name="Google Shape;185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All web pages are not equally “important”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blog.bob.com</a:t>
            </a:r>
            <a:r>
              <a:rPr lang="en-US"/>
              <a:t> vs.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www.usc.edu</a:t>
            </a:r>
            <a:r>
              <a:rPr lang="en-US"/>
              <a:t> 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There is large diversity </a:t>
            </a:r>
            <a:br>
              <a:rPr lang="en-US"/>
            </a:br>
            <a:r>
              <a:rPr lang="en-US"/>
              <a:t>in the web-graph </a:t>
            </a:r>
            <a:br>
              <a:rPr lang="en-US"/>
            </a:br>
            <a:r>
              <a:rPr lang="en-US"/>
              <a:t>node connectivity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Let’s rank the pages by </a:t>
            </a:r>
            <a:br>
              <a:rPr b="1" lang="en-US">
                <a:solidFill>
                  <a:srgbClr val="0000FF"/>
                </a:solidFill>
              </a:rPr>
            </a:br>
            <a:r>
              <a:rPr b="1" lang="en-US">
                <a:solidFill>
                  <a:srgbClr val="0000FF"/>
                </a:solidFill>
              </a:rPr>
              <a:t>the link structure!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6" name="Google Shape;186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6073662" y="5135477"/>
            <a:ext cx="165947" cy="17828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8112920" y="2895600"/>
            <a:ext cx="165947" cy="1782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Link Analysis Algorithms</a:t>
            </a:r>
            <a:endParaRPr/>
          </a:p>
        </p:txBody>
      </p:sp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lang="en-US" sz="3200">
                <a:solidFill>
                  <a:srgbClr val="D60093"/>
                </a:solidFill>
              </a:rPr>
              <a:t>We will cover the following</a:t>
            </a:r>
            <a:r>
              <a:rPr b="1" lang="en-US" sz="3200">
                <a:solidFill>
                  <a:srgbClr val="D60093"/>
                </a:solidFill>
              </a:rPr>
              <a:t> Link Analysis approaches </a:t>
            </a:r>
            <a:r>
              <a:rPr lang="en-US" sz="3200"/>
              <a:t>for computing </a:t>
            </a:r>
            <a:r>
              <a:rPr b="1" lang="en-US" sz="3200">
                <a:solidFill>
                  <a:srgbClr val="0000FF"/>
                </a:solidFill>
              </a:rPr>
              <a:t>importance</a:t>
            </a:r>
            <a:r>
              <a:rPr lang="en-US" sz="3200">
                <a:solidFill>
                  <a:srgbClr val="0000FF"/>
                </a:solidFill>
              </a:rPr>
              <a:t> of nodes in a graph</a:t>
            </a:r>
            <a:r>
              <a:rPr lang="en-US" sz="3200"/>
              <a:t>:</a:t>
            </a:r>
            <a:endParaRPr sz="3200">
              <a:solidFill>
                <a:schemeClr val="accent3"/>
              </a:solidFill>
            </a:endParaRPr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Page Rank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Topic-Specific (Personalized) Page Rank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Web Spam Detection Algorithms</a:t>
            </a:r>
            <a:endParaRPr/>
          </a:p>
        </p:txBody>
      </p:sp>
      <p:sp>
        <p:nvSpPr>
          <p:cNvPr id="196" name="Google Shape;196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/>
          <p:nvPr>
            <p:ph type="ctrTitle"/>
          </p:nvPr>
        </p:nvSpPr>
        <p:spPr>
          <a:xfrm>
            <a:off x="685800" y="1981200"/>
            <a:ext cx="8077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PageRank: </a:t>
            </a:r>
            <a:br>
              <a:rPr lang="en-US" sz="4800"/>
            </a:br>
            <a:r>
              <a:rPr lang="en-US" sz="4800"/>
              <a:t>The “Flow” Formulation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Combating Term Spam</a:t>
            </a:r>
            <a:endParaRPr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457200" y="1417638"/>
            <a:ext cx="822960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Key idea: rank pages by linkage too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How </a:t>
            </a:r>
            <a:r>
              <a:rPr lang="en-US">
                <a:solidFill>
                  <a:srgbClr val="FF0000"/>
                </a:solidFill>
              </a:rPr>
              <a:t>many</a:t>
            </a:r>
            <a:r>
              <a:rPr lang="en-US"/>
              <a:t> pages point to a page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How </a:t>
            </a:r>
            <a:r>
              <a:rPr lang="en-US">
                <a:solidFill>
                  <a:srgbClr val="FF0000"/>
                </a:solidFill>
              </a:rPr>
              <a:t>important</a:t>
            </a:r>
            <a:r>
              <a:rPr lang="en-US"/>
              <a:t> these pages are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=&gt; PageRank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USC.edu can be important 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because many pages point to it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Your home page can be important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it is pointed to by USC  ☺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>
            <a:off x="5486400" y="3240018"/>
            <a:ext cx="3352800" cy="1294084"/>
            <a:chOff x="5486400" y="2911126"/>
            <a:chExt cx="3352800" cy="1294084"/>
          </a:xfrm>
        </p:grpSpPr>
        <p:sp>
          <p:nvSpPr>
            <p:cNvPr id="212" name="Google Shape;212;p15"/>
            <p:cNvSpPr/>
            <p:nvPr/>
          </p:nvSpPr>
          <p:spPr>
            <a:xfrm>
              <a:off x="8001000" y="3756818"/>
              <a:ext cx="838200" cy="44825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</a:t>
              </a:r>
              <a:endParaRPr/>
            </a:p>
          </p:txBody>
        </p:sp>
        <p:cxnSp>
          <p:nvCxnSpPr>
            <p:cNvPr id="213" name="Google Shape;213;p15"/>
            <p:cNvCxnSpPr>
              <a:endCxn id="212" idx="1"/>
            </p:cNvCxnSpPr>
            <p:nvPr/>
          </p:nvCxnSpPr>
          <p:spPr>
            <a:xfrm>
              <a:off x="7391452" y="3451964"/>
              <a:ext cx="732300" cy="370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4" name="Google Shape;214;p15"/>
            <p:cNvCxnSpPr>
              <a:endCxn id="212" idx="2"/>
            </p:cNvCxnSpPr>
            <p:nvPr/>
          </p:nvCxnSpPr>
          <p:spPr>
            <a:xfrm flipH="1" rot="10800000">
              <a:off x="7315200" y="3980948"/>
              <a:ext cx="685800" cy="80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15" name="Google Shape;215;p15"/>
            <p:cNvSpPr/>
            <p:nvPr/>
          </p:nvSpPr>
          <p:spPr>
            <a:xfrm>
              <a:off x="6553200" y="3124200"/>
              <a:ext cx="838200" cy="63261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USC</a:t>
              </a:r>
              <a:endParaRPr/>
            </a:p>
          </p:txBody>
        </p:sp>
        <p:cxnSp>
          <p:nvCxnSpPr>
            <p:cNvPr id="216" name="Google Shape;216;p15"/>
            <p:cNvCxnSpPr/>
            <p:nvPr/>
          </p:nvCxnSpPr>
          <p:spPr>
            <a:xfrm>
              <a:off x="5486400" y="3269457"/>
              <a:ext cx="1066800" cy="747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7" name="Google Shape;217;p15"/>
            <p:cNvCxnSpPr>
              <a:endCxn id="215" idx="2"/>
            </p:cNvCxnSpPr>
            <p:nvPr/>
          </p:nvCxnSpPr>
          <p:spPr>
            <a:xfrm flipH="1" rot="10800000">
              <a:off x="5562600" y="3440510"/>
              <a:ext cx="990600" cy="301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8" name="Google Shape;218;p15"/>
            <p:cNvCxnSpPr>
              <a:endCxn id="215" idx="2"/>
            </p:cNvCxnSpPr>
            <p:nvPr/>
          </p:nvCxnSpPr>
          <p:spPr>
            <a:xfrm flipH="1" rot="10800000">
              <a:off x="5715000" y="3440510"/>
              <a:ext cx="838200" cy="764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9" name="Google Shape;219;p15"/>
            <p:cNvCxnSpPr/>
            <p:nvPr/>
          </p:nvCxnSpPr>
          <p:spPr>
            <a:xfrm>
              <a:off x="5715000" y="2911126"/>
              <a:ext cx="838200" cy="37788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Random Surfer Model</a:t>
            </a:r>
            <a:endParaRPr/>
          </a:p>
        </p:txBody>
      </p:sp>
      <p:sp>
        <p:nvSpPr>
          <p:cNvPr id="225" name="Google Shape;225;p16"/>
          <p:cNvSpPr txBox="1"/>
          <p:nvPr>
            <p:ph idx="1" type="body"/>
          </p:nvPr>
        </p:nvSpPr>
        <p:spPr>
          <a:xfrm>
            <a:off x="457200" y="1600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Random surfer of web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starts from any page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follows its outgoing links randomly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Page is important if it attracts a large # of surfers</a:t>
            </a:r>
            <a:endParaRPr/>
          </a:p>
        </p:txBody>
      </p:sp>
      <p:sp>
        <p:nvSpPr>
          <p:cNvPr id="226" name="Google Shape;226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7" name="Google Shape;227;p16"/>
          <p:cNvGrpSpPr/>
          <p:nvPr/>
        </p:nvGrpSpPr>
        <p:grpSpPr>
          <a:xfrm>
            <a:off x="2895600" y="4038600"/>
            <a:ext cx="4114800" cy="2613657"/>
            <a:chOff x="2895600" y="4038600"/>
            <a:chExt cx="4114800" cy="2613657"/>
          </a:xfrm>
        </p:grpSpPr>
        <p:grpSp>
          <p:nvGrpSpPr>
            <p:cNvPr id="228" name="Google Shape;228;p16"/>
            <p:cNvGrpSpPr/>
            <p:nvPr/>
          </p:nvGrpSpPr>
          <p:grpSpPr>
            <a:xfrm>
              <a:off x="2895600" y="4038600"/>
              <a:ext cx="4114800" cy="2613657"/>
              <a:chOff x="2602832" y="3176227"/>
              <a:chExt cx="4114800" cy="2613657"/>
            </a:xfrm>
          </p:grpSpPr>
          <p:sp>
            <p:nvSpPr>
              <p:cNvPr id="229" name="Google Shape;229;p16"/>
              <p:cNvSpPr/>
              <p:nvPr/>
            </p:nvSpPr>
            <p:spPr>
              <a:xfrm>
                <a:off x="5727032" y="5341492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</a:t>
                </a:r>
                <a:endParaRPr/>
              </a:p>
            </p:txBody>
          </p:sp>
          <p:cxnSp>
            <p:nvCxnSpPr>
              <p:cNvPr id="230" name="Google Shape;230;p16"/>
              <p:cNvCxnSpPr>
                <a:endCxn id="229" idx="1"/>
              </p:cNvCxnSpPr>
              <p:nvPr/>
            </p:nvCxnSpPr>
            <p:spPr>
              <a:xfrm>
                <a:off x="5117484" y="5036638"/>
                <a:ext cx="732300" cy="37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1" name="Google Shape;231;p16"/>
              <p:cNvCxnSpPr>
                <a:endCxn id="229" idx="2"/>
              </p:cNvCxnSpPr>
              <p:nvPr/>
            </p:nvCxnSpPr>
            <p:spPr>
              <a:xfrm flipH="1" rot="10800000">
                <a:off x="5041232" y="5565622"/>
                <a:ext cx="685800" cy="8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32" name="Google Shape;232;p16"/>
              <p:cNvSpPr/>
              <p:nvPr/>
            </p:nvSpPr>
            <p:spPr>
              <a:xfrm>
                <a:off x="4279232" y="4708874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USC</a:t>
                </a:r>
                <a:endParaRPr/>
              </a:p>
            </p:txBody>
          </p:sp>
          <p:cxnSp>
            <p:nvCxnSpPr>
              <p:cNvPr id="233" name="Google Shape;233;p16"/>
              <p:cNvCxnSpPr/>
              <p:nvPr/>
            </p:nvCxnSpPr>
            <p:spPr>
              <a:xfrm>
                <a:off x="3212432" y="4854131"/>
                <a:ext cx="1066800" cy="7479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4" name="Google Shape;234;p16"/>
              <p:cNvCxnSpPr>
                <a:endCxn id="232" idx="2"/>
              </p:cNvCxnSpPr>
              <p:nvPr/>
            </p:nvCxnSpPr>
            <p:spPr>
              <a:xfrm flipH="1" rot="10800000">
                <a:off x="3288632" y="5025184"/>
                <a:ext cx="990600" cy="30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5" name="Google Shape;235;p16"/>
              <p:cNvCxnSpPr>
                <a:endCxn id="232" idx="2"/>
              </p:cNvCxnSpPr>
              <p:nvPr/>
            </p:nvCxnSpPr>
            <p:spPr>
              <a:xfrm flipH="1" rot="10800000">
                <a:off x="3441032" y="5025184"/>
                <a:ext cx="838200" cy="76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6" name="Google Shape;236;p16"/>
              <p:cNvCxnSpPr/>
              <p:nvPr/>
            </p:nvCxnSpPr>
            <p:spPr>
              <a:xfrm>
                <a:off x="3441032" y="4495800"/>
                <a:ext cx="838200" cy="37788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37" name="Google Shape;237;p16"/>
              <p:cNvSpPr/>
              <p:nvPr/>
            </p:nvSpPr>
            <p:spPr>
              <a:xfrm>
                <a:off x="2602832" y="4074482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 Angeles</a:t>
                </a: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5727032" y="3674758"/>
                <a:ext cx="9906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Spam</a:t>
                </a: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4419600" y="3223935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4419600" y="4008338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sp>
            <p:nvSpPr>
              <p:cNvPr id="241" name="Google Shape;241;p16"/>
              <p:cNvSpPr txBox="1"/>
              <p:nvPr/>
            </p:nvSpPr>
            <p:spPr>
              <a:xfrm>
                <a:off x="4649034" y="3498648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cxnSp>
            <p:nvCxnSpPr>
              <p:cNvPr id="242" name="Google Shape;242;p16"/>
              <p:cNvCxnSpPr>
                <a:stCxn id="239" idx="6"/>
                <a:endCxn id="238" idx="1"/>
              </p:cNvCxnSpPr>
              <p:nvPr/>
            </p:nvCxnSpPr>
            <p:spPr>
              <a:xfrm>
                <a:off x="5334000" y="3440768"/>
                <a:ext cx="538200" cy="29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3" name="Google Shape;243;p16"/>
              <p:cNvCxnSpPr>
                <a:endCxn id="238" idx="2"/>
              </p:cNvCxnSpPr>
              <p:nvPr/>
            </p:nvCxnSpPr>
            <p:spPr>
              <a:xfrm>
                <a:off x="5346932" y="3767188"/>
                <a:ext cx="380100" cy="1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4" name="Google Shape;244;p16"/>
              <p:cNvCxnSpPr/>
              <p:nvPr/>
            </p:nvCxnSpPr>
            <p:spPr>
              <a:xfrm flipH="1" rot="10800000">
                <a:off x="5346866" y="4081450"/>
                <a:ext cx="502918" cy="14372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5" name="Google Shape;245;p16"/>
              <p:cNvCxnSpPr/>
              <p:nvPr/>
            </p:nvCxnSpPr>
            <p:spPr>
              <a:xfrm flipH="1" rot="10800000">
                <a:off x="5346866" y="4008338"/>
                <a:ext cx="380166" cy="3686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46" name="Google Shape;246;p16"/>
              <p:cNvSpPr/>
              <p:nvPr/>
            </p:nvSpPr>
            <p:spPr>
              <a:xfrm>
                <a:off x="5780387" y="4707101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</a:t>
                </a:r>
                <a:endParaRPr/>
              </a:p>
            </p:txBody>
          </p:sp>
          <p:cxnSp>
            <p:nvCxnSpPr>
              <p:cNvPr id="247" name="Google Shape;247;p16"/>
              <p:cNvCxnSpPr>
                <a:endCxn id="246" idx="1"/>
              </p:cNvCxnSpPr>
              <p:nvPr/>
            </p:nvCxnSpPr>
            <p:spPr>
              <a:xfrm>
                <a:off x="3441039" y="4442147"/>
                <a:ext cx="2462100" cy="33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48" name="Google Shape;248;p16"/>
              <p:cNvSpPr/>
              <p:nvPr/>
            </p:nvSpPr>
            <p:spPr>
              <a:xfrm>
                <a:off x="3125034" y="3176227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cxnSp>
            <p:nvCxnSpPr>
              <p:cNvPr id="249" name="Google Shape;249;p16"/>
              <p:cNvCxnSpPr>
                <a:stCxn id="248" idx="6"/>
                <a:endCxn id="239" idx="2"/>
              </p:cNvCxnSpPr>
              <p:nvPr/>
            </p:nvCxnSpPr>
            <p:spPr>
              <a:xfrm>
                <a:off x="4039434" y="3393060"/>
                <a:ext cx="380100" cy="4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50" name="Google Shape;250;p16"/>
              <p:cNvCxnSpPr>
                <a:stCxn id="248" idx="6"/>
                <a:endCxn id="240" idx="1"/>
              </p:cNvCxnSpPr>
              <p:nvPr/>
            </p:nvCxnSpPr>
            <p:spPr>
              <a:xfrm>
                <a:off x="4039434" y="3393060"/>
                <a:ext cx="514200" cy="67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51" name="Google Shape;251;p16"/>
              <p:cNvCxnSpPr>
                <a:stCxn id="248" idx="6"/>
                <a:endCxn id="241" idx="1"/>
              </p:cNvCxnSpPr>
              <p:nvPr/>
            </p:nvCxnSpPr>
            <p:spPr>
              <a:xfrm>
                <a:off x="4039434" y="3393060"/>
                <a:ext cx="609600" cy="30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52" name="Google Shape;252;p16"/>
            <p:cNvCxnSpPr/>
            <p:nvPr/>
          </p:nvCxnSpPr>
          <p:spPr>
            <a:xfrm flipH="1">
              <a:off x="5246377" y="5273133"/>
              <a:ext cx="76200" cy="34301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</a:t>
            </a:r>
            <a:endParaRPr/>
          </a:p>
        </p:txBody>
      </p:sp>
      <p:sp>
        <p:nvSpPr>
          <p:cNvPr id="258" name="Google Shape;258;p1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What is the Probability that a random surfer lands on the page?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0" name="Google Shape;260;p17"/>
          <p:cNvGrpSpPr/>
          <p:nvPr/>
        </p:nvGrpSpPr>
        <p:grpSpPr>
          <a:xfrm>
            <a:off x="2590800" y="2895600"/>
            <a:ext cx="4114800" cy="2613657"/>
            <a:chOff x="2895600" y="4038600"/>
            <a:chExt cx="4114800" cy="2613657"/>
          </a:xfrm>
        </p:grpSpPr>
        <p:grpSp>
          <p:nvGrpSpPr>
            <p:cNvPr id="261" name="Google Shape;261;p17"/>
            <p:cNvGrpSpPr/>
            <p:nvPr/>
          </p:nvGrpSpPr>
          <p:grpSpPr>
            <a:xfrm>
              <a:off x="2895600" y="4038600"/>
              <a:ext cx="4114800" cy="2613657"/>
              <a:chOff x="2602832" y="3176227"/>
              <a:chExt cx="4114800" cy="2613657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5727032" y="5341492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</a:t>
                </a:r>
                <a:endParaRPr/>
              </a:p>
            </p:txBody>
          </p:sp>
          <p:cxnSp>
            <p:nvCxnSpPr>
              <p:cNvPr id="263" name="Google Shape;263;p17"/>
              <p:cNvCxnSpPr>
                <a:endCxn id="262" idx="1"/>
              </p:cNvCxnSpPr>
              <p:nvPr/>
            </p:nvCxnSpPr>
            <p:spPr>
              <a:xfrm>
                <a:off x="5117484" y="5036638"/>
                <a:ext cx="732300" cy="37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4" name="Google Shape;264;p17"/>
              <p:cNvCxnSpPr>
                <a:endCxn id="262" idx="2"/>
              </p:cNvCxnSpPr>
              <p:nvPr/>
            </p:nvCxnSpPr>
            <p:spPr>
              <a:xfrm flipH="1" rot="10800000">
                <a:off x="5041232" y="5565622"/>
                <a:ext cx="685800" cy="8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65" name="Google Shape;265;p17"/>
              <p:cNvSpPr/>
              <p:nvPr/>
            </p:nvSpPr>
            <p:spPr>
              <a:xfrm>
                <a:off x="4279232" y="4708874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USC</a:t>
                </a:r>
                <a:endParaRPr/>
              </a:p>
            </p:txBody>
          </p:sp>
          <p:cxnSp>
            <p:nvCxnSpPr>
              <p:cNvPr id="266" name="Google Shape;266;p17"/>
              <p:cNvCxnSpPr/>
              <p:nvPr/>
            </p:nvCxnSpPr>
            <p:spPr>
              <a:xfrm>
                <a:off x="3212432" y="4854131"/>
                <a:ext cx="1066800" cy="7479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7" name="Google Shape;267;p17"/>
              <p:cNvCxnSpPr>
                <a:endCxn id="265" idx="2"/>
              </p:cNvCxnSpPr>
              <p:nvPr/>
            </p:nvCxnSpPr>
            <p:spPr>
              <a:xfrm flipH="1" rot="10800000">
                <a:off x="3288632" y="5025184"/>
                <a:ext cx="990600" cy="30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8" name="Google Shape;268;p17"/>
              <p:cNvCxnSpPr>
                <a:endCxn id="265" idx="2"/>
              </p:cNvCxnSpPr>
              <p:nvPr/>
            </p:nvCxnSpPr>
            <p:spPr>
              <a:xfrm flipH="1" rot="10800000">
                <a:off x="3441032" y="5025184"/>
                <a:ext cx="838200" cy="76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9" name="Google Shape;269;p17"/>
              <p:cNvCxnSpPr/>
              <p:nvPr/>
            </p:nvCxnSpPr>
            <p:spPr>
              <a:xfrm>
                <a:off x="3441032" y="4495800"/>
                <a:ext cx="838200" cy="37788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70" name="Google Shape;270;p17"/>
              <p:cNvSpPr/>
              <p:nvPr/>
            </p:nvSpPr>
            <p:spPr>
              <a:xfrm>
                <a:off x="2602832" y="4074482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 Angeles</a:t>
                </a: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5727032" y="3674758"/>
                <a:ext cx="9906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Spam</a:t>
                </a:r>
                <a:endParaRPr/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4419600" y="3223935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4419600" y="4008338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sp>
            <p:nvSpPr>
              <p:cNvPr id="274" name="Google Shape;274;p17"/>
              <p:cNvSpPr txBox="1"/>
              <p:nvPr/>
            </p:nvSpPr>
            <p:spPr>
              <a:xfrm>
                <a:off x="4649034" y="3498648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cxnSp>
            <p:nvCxnSpPr>
              <p:cNvPr id="275" name="Google Shape;275;p17"/>
              <p:cNvCxnSpPr>
                <a:stCxn id="272" idx="6"/>
                <a:endCxn id="271" idx="1"/>
              </p:cNvCxnSpPr>
              <p:nvPr/>
            </p:nvCxnSpPr>
            <p:spPr>
              <a:xfrm>
                <a:off x="5334000" y="3440768"/>
                <a:ext cx="538200" cy="29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6" name="Google Shape;276;p17"/>
              <p:cNvCxnSpPr>
                <a:endCxn id="271" idx="2"/>
              </p:cNvCxnSpPr>
              <p:nvPr/>
            </p:nvCxnSpPr>
            <p:spPr>
              <a:xfrm>
                <a:off x="5346932" y="3767188"/>
                <a:ext cx="380100" cy="1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7" name="Google Shape;277;p17"/>
              <p:cNvCxnSpPr/>
              <p:nvPr/>
            </p:nvCxnSpPr>
            <p:spPr>
              <a:xfrm flipH="1" rot="10800000">
                <a:off x="5346866" y="4081450"/>
                <a:ext cx="502918" cy="14372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8" name="Google Shape;278;p17"/>
              <p:cNvCxnSpPr/>
              <p:nvPr/>
            </p:nvCxnSpPr>
            <p:spPr>
              <a:xfrm flipH="1" rot="10800000">
                <a:off x="5346866" y="4008338"/>
                <a:ext cx="380166" cy="3686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79" name="Google Shape;279;p17"/>
              <p:cNvSpPr/>
              <p:nvPr/>
            </p:nvSpPr>
            <p:spPr>
              <a:xfrm>
                <a:off x="5780387" y="4707101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</a:t>
                </a:r>
                <a:endParaRPr/>
              </a:p>
            </p:txBody>
          </p:sp>
          <p:cxnSp>
            <p:nvCxnSpPr>
              <p:cNvPr id="280" name="Google Shape;280;p17"/>
              <p:cNvCxnSpPr>
                <a:endCxn id="279" idx="1"/>
              </p:cNvCxnSpPr>
              <p:nvPr/>
            </p:nvCxnSpPr>
            <p:spPr>
              <a:xfrm>
                <a:off x="3441039" y="4442147"/>
                <a:ext cx="2462100" cy="33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81" name="Google Shape;281;p17"/>
              <p:cNvSpPr/>
              <p:nvPr/>
            </p:nvSpPr>
            <p:spPr>
              <a:xfrm>
                <a:off x="3125034" y="3176227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cxnSp>
            <p:nvCxnSpPr>
              <p:cNvPr id="282" name="Google Shape;282;p17"/>
              <p:cNvCxnSpPr>
                <a:stCxn id="281" idx="6"/>
                <a:endCxn id="272" idx="2"/>
              </p:cNvCxnSpPr>
              <p:nvPr/>
            </p:nvCxnSpPr>
            <p:spPr>
              <a:xfrm>
                <a:off x="4039434" y="3393060"/>
                <a:ext cx="380100" cy="4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3" name="Google Shape;283;p17"/>
              <p:cNvCxnSpPr>
                <a:stCxn id="281" idx="6"/>
                <a:endCxn id="273" idx="1"/>
              </p:cNvCxnSpPr>
              <p:nvPr/>
            </p:nvCxnSpPr>
            <p:spPr>
              <a:xfrm>
                <a:off x="4039434" y="3393060"/>
                <a:ext cx="514200" cy="67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4" name="Google Shape;284;p17"/>
              <p:cNvCxnSpPr>
                <a:stCxn id="281" idx="6"/>
                <a:endCxn id="274" idx="1"/>
              </p:cNvCxnSpPr>
              <p:nvPr/>
            </p:nvCxnSpPr>
            <p:spPr>
              <a:xfrm>
                <a:off x="4039434" y="3393060"/>
                <a:ext cx="609600" cy="30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85" name="Google Shape;285;p17"/>
            <p:cNvCxnSpPr/>
            <p:nvPr/>
          </p:nvCxnSpPr>
          <p:spPr>
            <a:xfrm flipH="1">
              <a:off x="5246377" y="5273133"/>
              <a:ext cx="76200" cy="34301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Intuition</a:t>
            </a:r>
            <a:endParaRPr/>
          </a:p>
        </p:txBody>
      </p:sp>
      <p:sp>
        <p:nvSpPr>
          <p:cNvPr id="291" name="Google Shape;291;p18"/>
          <p:cNvSpPr txBox="1"/>
          <p:nvPr>
            <p:ph idx="1" type="body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If a page is important, then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many other pages may directly/indirectly link to it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random surfer can easily find it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Spam pages are </a:t>
            </a:r>
            <a:r>
              <a:rPr lang="en-US">
                <a:solidFill>
                  <a:srgbClr val="FF0000"/>
                </a:solidFill>
              </a:rPr>
              <a:t>less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connected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 less chance to attract random surfer 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Random surfer model more robust than manual approach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collective voting scheme</a:t>
            </a:r>
            <a:endParaRPr/>
          </a:p>
        </p:txBody>
      </p:sp>
      <p:sp>
        <p:nvSpPr>
          <p:cNvPr id="292" name="Google Shape;292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Example: PageRank Scores</a:t>
            </a:r>
            <a:endParaRPr/>
          </a:p>
        </p:txBody>
      </p:sp>
      <p:sp>
        <p:nvSpPr>
          <p:cNvPr id="298" name="Google Shape;298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9" name="Google Shape;299;p19"/>
          <p:cNvCxnSpPr/>
          <p:nvPr/>
        </p:nvCxnSpPr>
        <p:spPr>
          <a:xfrm flipH="1" rot="10800000">
            <a:off x="4703619" y="2209800"/>
            <a:ext cx="1066800" cy="1524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0" name="Google Shape;300;p19"/>
          <p:cNvCxnSpPr/>
          <p:nvPr/>
        </p:nvCxnSpPr>
        <p:spPr>
          <a:xfrm flipH="1">
            <a:off x="4731327" y="2819400"/>
            <a:ext cx="990600" cy="762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1" name="Google Shape;301;p19"/>
          <p:cNvCxnSpPr>
            <a:stCxn id="302" idx="1"/>
            <a:endCxn id="303" idx="5"/>
          </p:cNvCxnSpPr>
          <p:nvPr/>
        </p:nvCxnSpPr>
        <p:spPr>
          <a:xfrm rot="10800000">
            <a:off x="4333693" y="3571693"/>
            <a:ext cx="627600" cy="7800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4" name="Google Shape;304;p19"/>
          <p:cNvCxnSpPr/>
          <p:nvPr/>
        </p:nvCxnSpPr>
        <p:spPr>
          <a:xfrm flipH="1" rot="10800000">
            <a:off x="1837054" y="3578754"/>
            <a:ext cx="597065" cy="739693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5" name="Google Shape;305;p19"/>
          <p:cNvCxnSpPr/>
          <p:nvPr/>
        </p:nvCxnSpPr>
        <p:spPr>
          <a:xfrm rot="10800000">
            <a:off x="1127760" y="2731174"/>
            <a:ext cx="243840" cy="1480607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6" name="Google Shape;306;p19"/>
          <p:cNvCxnSpPr>
            <a:stCxn id="307" idx="0"/>
          </p:cNvCxnSpPr>
          <p:nvPr/>
        </p:nvCxnSpPr>
        <p:spPr>
          <a:xfrm flipH="1" rot="10800000">
            <a:off x="2788920" y="3962458"/>
            <a:ext cx="274200" cy="16002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8" name="Google Shape;308;p19"/>
          <p:cNvCxnSpPr>
            <a:stCxn id="307" idx="7"/>
          </p:cNvCxnSpPr>
          <p:nvPr/>
        </p:nvCxnSpPr>
        <p:spPr>
          <a:xfrm flipH="1" rot="10800000">
            <a:off x="2982894" y="4953004"/>
            <a:ext cx="1817700" cy="6900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9" name="Google Shape;309;p19"/>
          <p:cNvCxnSpPr/>
          <p:nvPr/>
        </p:nvCxnSpPr>
        <p:spPr>
          <a:xfrm rot="10800000">
            <a:off x="1999136" y="4602480"/>
            <a:ext cx="2829172" cy="13716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0" name="Google Shape;310;p19"/>
          <p:cNvCxnSpPr/>
          <p:nvPr/>
        </p:nvCxnSpPr>
        <p:spPr>
          <a:xfrm rot="10800000">
            <a:off x="3390900" y="3990108"/>
            <a:ext cx="236220" cy="1874578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1" name="Google Shape;311;p19"/>
          <p:cNvCxnSpPr/>
          <p:nvPr/>
        </p:nvCxnSpPr>
        <p:spPr>
          <a:xfrm flipH="1" rot="10800000">
            <a:off x="3800313" y="5134514"/>
            <a:ext cx="1140199" cy="789737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2" name="Google Shape;312;p19"/>
          <p:cNvCxnSpPr>
            <a:stCxn id="313" idx="7"/>
          </p:cNvCxnSpPr>
          <p:nvPr/>
        </p:nvCxnSpPr>
        <p:spPr>
          <a:xfrm flipH="1" rot="10800000">
            <a:off x="4720254" y="5288406"/>
            <a:ext cx="461400" cy="7203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4" name="Google Shape;314;p19"/>
          <p:cNvCxnSpPr/>
          <p:nvPr/>
        </p:nvCxnSpPr>
        <p:spPr>
          <a:xfrm rot="10800000">
            <a:off x="3962400" y="3858489"/>
            <a:ext cx="563880" cy="211836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5" name="Google Shape;315;p19"/>
          <p:cNvCxnSpPr/>
          <p:nvPr/>
        </p:nvCxnSpPr>
        <p:spPr>
          <a:xfrm flipH="1" rot="10800000">
            <a:off x="6749967" y="5195198"/>
            <a:ext cx="299522" cy="730792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6" name="Google Shape;316;p19"/>
          <p:cNvCxnSpPr>
            <a:stCxn id="317" idx="1"/>
          </p:cNvCxnSpPr>
          <p:nvPr/>
        </p:nvCxnSpPr>
        <p:spPr>
          <a:xfrm rot="10800000">
            <a:off x="7315206" y="5183046"/>
            <a:ext cx="369900" cy="6885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8" name="Google Shape;318;p19"/>
          <p:cNvCxnSpPr>
            <a:stCxn id="319" idx="1"/>
          </p:cNvCxnSpPr>
          <p:nvPr/>
        </p:nvCxnSpPr>
        <p:spPr>
          <a:xfrm rot="10800000">
            <a:off x="4647542" y="3200431"/>
            <a:ext cx="2229300" cy="12801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0" name="Google Shape;320;p19"/>
          <p:cNvCxnSpPr/>
          <p:nvPr/>
        </p:nvCxnSpPr>
        <p:spPr>
          <a:xfrm rot="10800000">
            <a:off x="5897880" y="4899689"/>
            <a:ext cx="872868" cy="53311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1" name="Google Shape;321;p19"/>
          <p:cNvCxnSpPr/>
          <p:nvPr/>
        </p:nvCxnSpPr>
        <p:spPr>
          <a:xfrm>
            <a:off x="5877099" y="4602480"/>
            <a:ext cx="872868" cy="6858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03" name="Google Shape;303;p19"/>
          <p:cNvSpPr/>
          <p:nvPr/>
        </p:nvSpPr>
        <p:spPr>
          <a:xfrm>
            <a:off x="2057400" y="1295400"/>
            <a:ext cx="2667000" cy="2667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38.4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5715000" y="1295400"/>
            <a:ext cx="2667000" cy="2667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34.3</a:t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>
            <a:off x="4800600" y="4191000"/>
            <a:ext cx="1097280" cy="10972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8.1</a:t>
            </a:r>
            <a:endParaRPr/>
          </a:p>
        </p:txBody>
      </p:sp>
      <p:sp>
        <p:nvSpPr>
          <p:cNvPr id="319" name="Google Shape;319;p19"/>
          <p:cNvSpPr/>
          <p:nvPr/>
        </p:nvSpPr>
        <p:spPr>
          <a:xfrm>
            <a:off x="6756322" y="4360011"/>
            <a:ext cx="822960" cy="82296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3.9</a:t>
            </a: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1148468" y="4191000"/>
            <a:ext cx="822960" cy="82296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3.9</a:t>
            </a:r>
            <a:endParaRPr/>
          </a:p>
        </p:txBody>
      </p:sp>
      <p:sp>
        <p:nvSpPr>
          <p:cNvPr id="324" name="Google Shape;324;p19"/>
          <p:cNvSpPr/>
          <p:nvPr/>
        </p:nvSpPr>
        <p:spPr>
          <a:xfrm>
            <a:off x="762000" y="1978873"/>
            <a:ext cx="731520" cy="731520"/>
          </a:xfrm>
          <a:prstGeom prst="ellipse">
            <a:avLst/>
          </a:prstGeom>
          <a:solidFill>
            <a:schemeClr val="accent5"/>
          </a:solidFill>
          <a:ln cap="flat" cmpd="sng" w="762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3.3</a:t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2514600" y="5562658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3352800" y="5836978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4251960" y="5928360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6385560" y="5879107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  <p:sp>
        <p:nvSpPr>
          <p:cNvPr id="317" name="Google Shape;317;p19"/>
          <p:cNvSpPr/>
          <p:nvPr/>
        </p:nvSpPr>
        <p:spPr>
          <a:xfrm>
            <a:off x="7604760" y="5791200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1" lang="en-US" sz="4800"/>
              <a:t>OUTLINE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Problem and Motivation 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How to rank a web page?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Three Approaches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Page Rank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Topic-Specific (personalized) Page Rank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Web Spam Detection</a:t>
            </a:r>
            <a:endParaRPr/>
          </a:p>
        </p:txBody>
      </p:sp>
      <p:sp>
        <p:nvSpPr>
          <p:cNvPr id="97" name="Google Shape;97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Assumption: A Strongly Connected Web Graph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Nodes = pages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Edges = hyperlinks between pages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 every node is reachable from every other node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34" name="Google Shape;334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935129"/>
            <a:ext cx="3714750" cy="33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Model: Random Surfer on the Graph</a:t>
            </a:r>
            <a:endParaRPr/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Can start at any node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at A, can next go to B, C, or D, each with 1/3 prob.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at B, can go to A and D, each with 1/2 prob.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 on…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3277610"/>
            <a:ext cx="3714750" cy="33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Random Surfer Property: Memoryless</a:t>
            </a:r>
            <a:endParaRPr/>
          </a:p>
        </p:txBody>
      </p:sp>
      <p:sp>
        <p:nvSpPr>
          <p:cNvPr id="349" name="Google Shape;349;p2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Where to go from node X is not affected by how the surfer got to X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50" name="Google Shape;350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25" y="2840088"/>
            <a:ext cx="3714750" cy="33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Extreme Case: Dead End</a:t>
            </a:r>
            <a:endParaRPr/>
          </a:p>
        </p:txBody>
      </p:sp>
      <p:sp>
        <p:nvSpPr>
          <p:cNvPr id="357" name="Google Shape;357;p2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Dead end: a page with no edges out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Absorb PageRanks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PageRank 🡪 0 for any page that can reach the dead end (including the dead end itself)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3689695"/>
            <a:ext cx="3178629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 txBox="1"/>
          <p:nvPr/>
        </p:nvSpPr>
        <p:spPr>
          <a:xfrm>
            <a:off x="2197688" y="5919143"/>
            <a:ext cx="1383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Dead end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Extreme Case: Spider Trap</a:t>
            </a:r>
            <a:endParaRPr/>
          </a:p>
        </p:txBody>
      </p:sp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124691" y="1551929"/>
            <a:ext cx="8991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Group of pages with no edges going out of group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Absorb all PageRanks (rank of C 🡪 1, others 🡪 0)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>
                <a:solidFill>
                  <a:srgbClr val="FF0000"/>
                </a:solidFill>
              </a:rPr>
              <a:t>Surfer can never leave, once trapped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Can have &gt; 1 nodes</a:t>
            </a:r>
            <a:endParaRPr/>
          </a:p>
        </p:txBody>
      </p:sp>
      <p:sp>
        <p:nvSpPr>
          <p:cNvPr id="367" name="Google Shape;367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7989" y="3434849"/>
            <a:ext cx="35722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 txBox="1"/>
          <p:nvPr/>
        </p:nvSpPr>
        <p:spPr>
          <a:xfrm>
            <a:off x="2895600" y="5847060"/>
            <a:ext cx="15633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Spider trap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>
            <p:ph type="ctrTitle"/>
          </p:nvPr>
        </p:nvSpPr>
        <p:spPr>
          <a:xfrm>
            <a:off x="685800" y="1981200"/>
            <a:ext cx="8077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PageRank: Formulation Details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PageRank: Links as Votes</a:t>
            </a:r>
            <a:endParaRPr/>
          </a:p>
        </p:txBody>
      </p:sp>
      <p:sp>
        <p:nvSpPr>
          <p:cNvPr id="382" name="Google Shape;382;p2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6050" lvl="8" marL="2914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r>
              <a:t/>
            </a:r>
            <a:endParaRPr sz="4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Idea: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b="1" lang="en-US">
                <a:solidFill>
                  <a:srgbClr val="0000FF"/>
                </a:solidFill>
              </a:rPr>
              <a:t>Links as votes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Page is more important if it has more links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/>
              <a:t>In-coming links? Out-going links?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8000"/>
              </a:buClr>
              <a:buSzPts val="2100"/>
              <a:buChar char="•"/>
            </a:pPr>
            <a:r>
              <a:rPr b="1" lang="en-US">
                <a:solidFill>
                  <a:srgbClr val="008000"/>
                </a:solidFill>
              </a:rPr>
              <a:t>Think of in-links as votes: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www.stanford.edu</a:t>
            </a:r>
            <a:r>
              <a:rPr lang="en-US" sz="2000"/>
              <a:t> has 23,400 in-links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www.inf553.cs.usc.edu</a:t>
            </a:r>
            <a:r>
              <a:rPr lang="en-US" sz="2000"/>
              <a:t> has 1 in-link</a:t>
            </a:r>
            <a:endParaRPr/>
          </a:p>
          <a:p>
            <a:pPr indent="-107950" lvl="8" marL="29146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Are all in-links equal?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Links from important pages count more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Recursive question! </a:t>
            </a:r>
            <a:endParaRPr/>
          </a:p>
        </p:txBody>
      </p:sp>
      <p:sp>
        <p:nvSpPr>
          <p:cNvPr id="383" name="Google Shape;383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Simple Recursive Formulation</a:t>
            </a:r>
            <a:endParaRPr/>
          </a:p>
        </p:txBody>
      </p:sp>
      <p:sp>
        <p:nvSpPr>
          <p:cNvPr id="390" name="Google Shape;390;p27"/>
          <p:cNvSpPr txBox="1"/>
          <p:nvPr>
            <p:ph idx="1" type="body"/>
          </p:nvPr>
        </p:nvSpPr>
        <p:spPr>
          <a:xfrm>
            <a:off x="457200" y="1295400"/>
            <a:ext cx="82296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Each link’s vote is proportional to the </a:t>
            </a:r>
            <a:r>
              <a:rPr b="1" lang="en-US">
                <a:solidFill>
                  <a:srgbClr val="008000"/>
                </a:solidFill>
              </a:rPr>
              <a:t>importance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/>
              <a:t>of its source page</a:t>
            </a:r>
            <a:endParaRPr/>
          </a:p>
          <a:p>
            <a:pPr indent="-85725" lvl="8" marL="29146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If page </a:t>
            </a:r>
            <a:r>
              <a:rPr b="1" i="1" lang="en-US">
                <a:solidFill>
                  <a:srgbClr val="FF0000"/>
                </a:solidFill>
              </a:rPr>
              <a:t>j</a:t>
            </a:r>
            <a:r>
              <a:rPr lang="en-US"/>
              <a:t> with importance </a:t>
            </a:r>
            <a:r>
              <a:rPr b="1" i="1" lang="en-US">
                <a:solidFill>
                  <a:srgbClr val="0000FF"/>
                </a:solidFill>
              </a:rPr>
              <a:t>r</a:t>
            </a:r>
            <a:r>
              <a:rPr b="1" baseline="-25000" i="1" lang="en-US">
                <a:solidFill>
                  <a:srgbClr val="0000FF"/>
                </a:solidFill>
              </a:rPr>
              <a:t>j</a:t>
            </a:r>
            <a:r>
              <a:rPr lang="en-US"/>
              <a:t> has </a:t>
            </a:r>
            <a:r>
              <a:rPr b="1" i="1" lang="en-US">
                <a:solidFill>
                  <a:srgbClr val="0000FF"/>
                </a:solidFill>
              </a:rPr>
              <a:t>n</a:t>
            </a:r>
            <a:r>
              <a:rPr lang="en-US"/>
              <a:t> out-links, each link gets </a:t>
            </a:r>
            <a:r>
              <a:rPr b="1" i="1" lang="en-US">
                <a:solidFill>
                  <a:srgbClr val="0000FF"/>
                </a:solidFill>
              </a:rPr>
              <a:t>r</a:t>
            </a:r>
            <a:r>
              <a:rPr b="1" baseline="-25000" i="1" lang="en-US">
                <a:solidFill>
                  <a:srgbClr val="0000FF"/>
                </a:solidFill>
              </a:rPr>
              <a:t>j </a:t>
            </a:r>
            <a:r>
              <a:rPr b="1" i="1" lang="en-US">
                <a:solidFill>
                  <a:srgbClr val="0000FF"/>
                </a:solidFill>
              </a:rPr>
              <a:t>/ n</a:t>
            </a:r>
            <a:r>
              <a:rPr lang="en-US"/>
              <a:t> votes</a:t>
            </a:r>
            <a:endParaRPr/>
          </a:p>
          <a:p>
            <a:pPr indent="-85725" lvl="8" marL="29146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Page </a:t>
            </a:r>
            <a:r>
              <a:rPr b="1" i="1" lang="en-US">
                <a:solidFill>
                  <a:srgbClr val="FF0000"/>
                </a:solidFill>
              </a:rPr>
              <a:t>j</a:t>
            </a:r>
            <a:r>
              <a:rPr lang="en-US"/>
              <a:t>’s own importance is the sum of the votes on its in-links</a:t>
            </a:r>
            <a:endParaRPr/>
          </a:p>
        </p:txBody>
      </p:sp>
      <p:sp>
        <p:nvSpPr>
          <p:cNvPr id="391" name="Google Shape;391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/>
              <a:t>‹#›</a:t>
            </a:fld>
            <a:endParaRPr sz="1050"/>
          </a:p>
        </p:txBody>
      </p:sp>
      <p:cxnSp>
        <p:nvCxnSpPr>
          <p:cNvPr id="392" name="Google Shape;392;p27"/>
          <p:cNvCxnSpPr/>
          <p:nvPr/>
        </p:nvCxnSpPr>
        <p:spPr>
          <a:xfrm rot="5400000">
            <a:off x="5165725" y="5697536"/>
            <a:ext cx="533399" cy="381000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3" name="Google Shape;393;p27"/>
          <p:cNvCxnSpPr/>
          <p:nvPr/>
        </p:nvCxnSpPr>
        <p:spPr>
          <a:xfrm flipH="1" rot="5400000">
            <a:off x="5840412" y="5457824"/>
            <a:ext cx="300038" cy="636587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394" name="Google Shape;394;p27"/>
          <p:cNvCxnSpPr/>
          <p:nvPr/>
        </p:nvCxnSpPr>
        <p:spPr>
          <a:xfrm flipH="1" rot="-5400000">
            <a:off x="5469733" y="5849142"/>
            <a:ext cx="677864" cy="238126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95" name="Google Shape;395;p27"/>
          <p:cNvSpPr/>
          <p:nvPr/>
        </p:nvSpPr>
        <p:spPr>
          <a:xfrm rot="5400000">
            <a:off x="5534819" y="5506240"/>
            <a:ext cx="244475" cy="246062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Google Shape;396;p27"/>
          <p:cNvCxnSpPr/>
          <p:nvPr/>
        </p:nvCxnSpPr>
        <p:spPr>
          <a:xfrm flipH="1" rot="5400000">
            <a:off x="5314667" y="5207090"/>
            <a:ext cx="450533" cy="13882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397" name="Google Shape;397;p27"/>
          <p:cNvCxnSpPr/>
          <p:nvPr/>
        </p:nvCxnSpPr>
        <p:spPr>
          <a:xfrm rot="-5400000">
            <a:off x="5675319" y="5093853"/>
            <a:ext cx="518672" cy="38936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398" name="Google Shape;398;p27"/>
          <p:cNvSpPr txBox="1"/>
          <p:nvPr/>
        </p:nvSpPr>
        <p:spPr>
          <a:xfrm>
            <a:off x="5297611" y="5334371"/>
            <a:ext cx="3179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cxnSp>
        <p:nvCxnSpPr>
          <p:cNvPr id="399" name="Google Shape;399;p27"/>
          <p:cNvCxnSpPr/>
          <p:nvPr/>
        </p:nvCxnSpPr>
        <p:spPr>
          <a:xfrm flipH="1" rot="5400000">
            <a:off x="6271529" y="4854465"/>
            <a:ext cx="364903" cy="503237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0" name="Google Shape;400;p27"/>
          <p:cNvCxnSpPr/>
          <p:nvPr/>
        </p:nvCxnSpPr>
        <p:spPr>
          <a:xfrm rot="5400000">
            <a:off x="6392465" y="4610497"/>
            <a:ext cx="123032" cy="503238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1" name="Google Shape;401;p27"/>
          <p:cNvCxnSpPr/>
          <p:nvPr/>
        </p:nvCxnSpPr>
        <p:spPr>
          <a:xfrm flipH="1" rot="-5400000">
            <a:off x="5912645" y="4663283"/>
            <a:ext cx="304800" cy="27463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2" name="Google Shape;402;p27"/>
          <p:cNvCxnSpPr/>
          <p:nvPr/>
        </p:nvCxnSpPr>
        <p:spPr>
          <a:xfrm rot="5400000">
            <a:off x="5331221" y="4681141"/>
            <a:ext cx="351632" cy="133350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3" name="Google Shape;403;p27"/>
          <p:cNvCxnSpPr/>
          <p:nvPr/>
        </p:nvCxnSpPr>
        <p:spPr>
          <a:xfrm flipH="1" rot="-5400000">
            <a:off x="5150645" y="4663283"/>
            <a:ext cx="304800" cy="27463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04" name="Google Shape;404;p27"/>
          <p:cNvSpPr/>
          <p:nvPr/>
        </p:nvSpPr>
        <p:spPr>
          <a:xfrm>
            <a:off x="6079331" y="4800600"/>
            <a:ext cx="246062" cy="24447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5317330" y="4801395"/>
            <a:ext cx="246064" cy="24447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27"/>
          <p:cNvCxnSpPr/>
          <p:nvPr/>
        </p:nvCxnSpPr>
        <p:spPr>
          <a:xfrm flipH="1" rot="5400000">
            <a:off x="6301979" y="6088679"/>
            <a:ext cx="486568" cy="22860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7" name="Google Shape;407;p27"/>
          <p:cNvCxnSpPr/>
          <p:nvPr/>
        </p:nvCxnSpPr>
        <p:spPr>
          <a:xfrm rot="5400000">
            <a:off x="6621065" y="5646561"/>
            <a:ext cx="123032" cy="503238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8" name="Google Shape;408;p27"/>
          <p:cNvCxnSpPr/>
          <p:nvPr/>
        </p:nvCxnSpPr>
        <p:spPr>
          <a:xfrm rot="-5400000">
            <a:off x="4785629" y="6279466"/>
            <a:ext cx="441104" cy="411163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9" name="Google Shape;409;p27"/>
          <p:cNvCxnSpPr/>
          <p:nvPr/>
        </p:nvCxnSpPr>
        <p:spPr>
          <a:xfrm flipH="1" rot="5400000">
            <a:off x="5193396" y="6282862"/>
            <a:ext cx="364904" cy="32817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0" name="Google Shape;410;p27"/>
          <p:cNvCxnSpPr/>
          <p:nvPr/>
        </p:nvCxnSpPr>
        <p:spPr>
          <a:xfrm flipH="1" rot="-5400000">
            <a:off x="4922045" y="6004147"/>
            <a:ext cx="304800" cy="27463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11" name="Google Shape;411;p27"/>
          <p:cNvSpPr/>
          <p:nvPr/>
        </p:nvSpPr>
        <p:spPr>
          <a:xfrm rot="5400000">
            <a:off x="5088731" y="6155529"/>
            <a:ext cx="246062" cy="2444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7"/>
          <p:cNvSpPr/>
          <p:nvPr/>
        </p:nvSpPr>
        <p:spPr>
          <a:xfrm rot="5400000">
            <a:off x="6307931" y="5850729"/>
            <a:ext cx="246062" cy="2444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7"/>
          <p:cNvSpPr/>
          <p:nvPr/>
        </p:nvSpPr>
        <p:spPr>
          <a:xfrm rot="5400000">
            <a:off x="5850730" y="6307930"/>
            <a:ext cx="246064" cy="2444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27"/>
          <p:cNvCxnSpPr/>
          <p:nvPr/>
        </p:nvCxnSpPr>
        <p:spPr>
          <a:xfrm rot="-5400000">
            <a:off x="6445538" y="5652799"/>
            <a:ext cx="245492" cy="182565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5" name="Google Shape;415;p27"/>
          <p:cNvCxnSpPr/>
          <p:nvPr/>
        </p:nvCxnSpPr>
        <p:spPr>
          <a:xfrm rot="-5400000">
            <a:off x="6140307" y="4630974"/>
            <a:ext cx="247968" cy="9128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6" name="Google Shape;416;p27"/>
          <p:cNvCxnSpPr/>
          <p:nvPr/>
        </p:nvCxnSpPr>
        <p:spPr>
          <a:xfrm rot="-5400000">
            <a:off x="6102661" y="6166730"/>
            <a:ext cx="169817" cy="242313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7" name="Google Shape;417;p27"/>
          <p:cNvCxnSpPr/>
          <p:nvPr/>
        </p:nvCxnSpPr>
        <p:spPr>
          <a:xfrm rot="5400000">
            <a:off x="4853777" y="6162322"/>
            <a:ext cx="104205" cy="367289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8" name="Google Shape;418;p27"/>
          <p:cNvCxnSpPr/>
          <p:nvPr/>
        </p:nvCxnSpPr>
        <p:spPr>
          <a:xfrm rot="5400000">
            <a:off x="5776875" y="6624020"/>
            <a:ext cx="232428" cy="8313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9" name="Google Shape;419;p27"/>
          <p:cNvCxnSpPr/>
          <p:nvPr/>
        </p:nvCxnSpPr>
        <p:spPr>
          <a:xfrm rot="5400000">
            <a:off x="5116851" y="4949768"/>
            <a:ext cx="189819" cy="244476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20" name="Google Shape;420;p27"/>
          <p:cNvSpPr/>
          <p:nvPr/>
        </p:nvSpPr>
        <p:spPr>
          <a:xfrm>
            <a:off x="5923530" y="5449824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-25000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7"/>
          <p:cNvSpPr/>
          <p:nvPr/>
        </p:nvSpPr>
        <p:spPr>
          <a:xfrm>
            <a:off x="5818632" y="5888736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-25000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7"/>
          <p:cNvSpPr/>
          <p:nvPr/>
        </p:nvSpPr>
        <p:spPr>
          <a:xfrm>
            <a:off x="5257800" y="5879068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-25000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2438400" y="5257800"/>
            <a:ext cx="22882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 </a:t>
            </a:r>
            <a:r>
              <a:rPr b="1" i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/3</a:t>
            </a:r>
            <a:r>
              <a:rPr b="1"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1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/4</a:t>
            </a:r>
            <a:endParaRPr/>
          </a:p>
        </p:txBody>
      </p:sp>
      <p:sp>
        <p:nvSpPr>
          <p:cNvPr id="424" name="Google Shape;424;p27"/>
          <p:cNvSpPr/>
          <p:nvPr/>
        </p:nvSpPr>
        <p:spPr>
          <a:xfrm>
            <a:off x="5465186" y="4939546"/>
            <a:ext cx="5736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/3</a:t>
            </a:r>
            <a:endParaRPr/>
          </a:p>
        </p:txBody>
      </p:sp>
      <p:sp>
        <p:nvSpPr>
          <p:cNvPr id="425" name="Google Shape;425;p27"/>
          <p:cNvSpPr/>
          <p:nvPr/>
        </p:nvSpPr>
        <p:spPr>
          <a:xfrm>
            <a:off x="5943600" y="5029200"/>
            <a:ext cx="616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The “Flow” Model</a:t>
            </a:r>
            <a:endParaRPr/>
          </a:p>
        </p:txBody>
      </p:sp>
      <p:sp>
        <p:nvSpPr>
          <p:cNvPr id="431" name="Google Shape;431;p28"/>
          <p:cNvSpPr txBox="1"/>
          <p:nvPr>
            <p:ph idx="1" type="body"/>
          </p:nvPr>
        </p:nvSpPr>
        <p:spPr>
          <a:xfrm>
            <a:off x="457200" y="1295400"/>
            <a:ext cx="5715000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A “vote” from an important page is worth more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A page is important if it is pointed to by other important pages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Define a “rank” </a:t>
            </a:r>
            <a:r>
              <a:rPr b="1" i="1"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1" lang="en-US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1" lang="en-US"/>
              <a:t> for page </a:t>
            </a:r>
            <a:r>
              <a:rPr b="1" i="1" lang="en-US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/>
          </a:p>
        </p:txBody>
      </p:sp>
      <p:sp>
        <p:nvSpPr>
          <p:cNvPr id="432" name="Google Shape;432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238" y="4191000"/>
            <a:ext cx="2111375" cy="1436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28"/>
          <p:cNvGrpSpPr/>
          <p:nvPr/>
        </p:nvGrpSpPr>
        <p:grpSpPr>
          <a:xfrm>
            <a:off x="6400800" y="1524000"/>
            <a:ext cx="2495550" cy="2900065"/>
            <a:chOff x="6572250" y="1905000"/>
            <a:chExt cx="2495550" cy="2900065"/>
          </a:xfrm>
        </p:grpSpPr>
        <p:sp>
          <p:nvSpPr>
            <p:cNvPr id="435" name="Google Shape;435;p28"/>
            <p:cNvSpPr/>
            <p:nvPr/>
          </p:nvSpPr>
          <p:spPr>
            <a:xfrm>
              <a:off x="7486649" y="2590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861060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657225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/>
            </a:p>
          </p:txBody>
        </p:sp>
        <p:cxnSp>
          <p:nvCxnSpPr>
            <p:cNvPr id="438" name="Google Shape;438;p28"/>
            <p:cNvCxnSpPr/>
            <p:nvPr/>
          </p:nvCxnSpPr>
          <p:spPr>
            <a:xfrm flipH="1" rot="10800000">
              <a:off x="6877050" y="2971800"/>
              <a:ext cx="685799" cy="114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" name="Google Shape;439;p28"/>
            <p:cNvCxnSpPr/>
            <p:nvPr/>
          </p:nvCxnSpPr>
          <p:spPr>
            <a:xfrm flipH="1">
              <a:off x="6953250" y="3048000"/>
              <a:ext cx="685800" cy="114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0" name="Google Shape;440;p28"/>
            <p:cNvCxnSpPr/>
            <p:nvPr/>
          </p:nvCxnSpPr>
          <p:spPr>
            <a:xfrm rot="10800000">
              <a:off x="7029450" y="4267200"/>
              <a:ext cx="1600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1" name="Google Shape;441;p28"/>
            <p:cNvCxnSpPr/>
            <p:nvPr/>
          </p:nvCxnSpPr>
          <p:spPr>
            <a:xfrm>
              <a:off x="7010399" y="4419600"/>
              <a:ext cx="1600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" name="Google Shape;442;p28"/>
            <p:cNvCxnSpPr>
              <a:stCxn id="435" idx="6"/>
              <a:endCxn id="435" idx="2"/>
            </p:cNvCxnSpPr>
            <p:nvPr/>
          </p:nvCxnSpPr>
          <p:spPr>
            <a:xfrm flipH="1">
              <a:off x="7486649" y="2819400"/>
              <a:ext cx="457200" cy="600"/>
            </a:xfrm>
            <a:prstGeom prst="curvedConnector5">
              <a:avLst>
                <a:gd fmla="val -87500" name="adj1"/>
                <a:gd fmla="val -6508826" name="adj2"/>
                <a:gd fmla="val 112500" name="adj3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3" name="Google Shape;443;p28"/>
            <p:cNvSpPr txBox="1"/>
            <p:nvPr/>
          </p:nvSpPr>
          <p:spPr>
            <a:xfrm>
              <a:off x="7165975" y="4343400"/>
              <a:ext cx="5597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a/2</a:t>
              </a:r>
              <a:endParaRPr/>
            </a:p>
          </p:txBody>
        </p:sp>
        <p:sp>
          <p:nvSpPr>
            <p:cNvPr id="444" name="Google Shape;444;p28"/>
            <p:cNvSpPr txBox="1"/>
            <p:nvPr/>
          </p:nvSpPr>
          <p:spPr>
            <a:xfrm>
              <a:off x="7239000" y="3505200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y/2</a:t>
              </a:r>
              <a:endParaRPr/>
            </a:p>
          </p:txBody>
        </p:sp>
        <p:sp>
          <p:nvSpPr>
            <p:cNvPr id="445" name="Google Shape;445;p28"/>
            <p:cNvSpPr txBox="1"/>
            <p:nvPr/>
          </p:nvSpPr>
          <p:spPr>
            <a:xfrm>
              <a:off x="6705600" y="3200400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a/2</a:t>
              </a:r>
              <a:endParaRPr/>
            </a:p>
          </p:txBody>
        </p:sp>
        <p:sp>
          <p:nvSpPr>
            <p:cNvPr id="446" name="Google Shape;446;p28"/>
            <p:cNvSpPr txBox="1"/>
            <p:nvPr/>
          </p:nvSpPr>
          <p:spPr>
            <a:xfrm>
              <a:off x="7696200" y="3886200"/>
              <a:ext cx="4235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447" name="Google Shape;447;p28"/>
            <p:cNvSpPr txBox="1"/>
            <p:nvPr/>
          </p:nvSpPr>
          <p:spPr>
            <a:xfrm>
              <a:off x="7391400" y="1905000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y/2</a:t>
              </a:r>
              <a:endParaRPr/>
            </a:p>
          </p:txBody>
        </p:sp>
      </p:grpSp>
      <p:sp>
        <p:nvSpPr>
          <p:cNvPr id="448" name="Google Shape;448;p28"/>
          <p:cNvSpPr txBox="1"/>
          <p:nvPr/>
        </p:nvSpPr>
        <p:spPr>
          <a:xfrm>
            <a:off x="5867400" y="4953000"/>
            <a:ext cx="19656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“Flow” equations:</a:t>
            </a:r>
            <a:endParaRPr/>
          </a:p>
        </p:txBody>
      </p:sp>
      <p:sp>
        <p:nvSpPr>
          <p:cNvPr id="449" name="Google Shape;449;p28"/>
          <p:cNvSpPr/>
          <p:nvPr/>
        </p:nvSpPr>
        <p:spPr>
          <a:xfrm>
            <a:off x="6019800" y="5257800"/>
            <a:ext cx="3048000" cy="1348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/>
          </a:p>
          <a:p>
            <a: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/>
          </a:p>
        </p:txBody>
      </p:sp>
      <p:sp>
        <p:nvSpPr>
          <p:cNvPr id="450" name="Google Shape;450;p28"/>
          <p:cNvSpPr txBox="1"/>
          <p:nvPr/>
        </p:nvSpPr>
        <p:spPr>
          <a:xfrm>
            <a:off x="1295400" y="5786735"/>
            <a:ext cx="4191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baseline="-25000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lang="en-US" sz="28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out-degree of node </a:t>
            </a:r>
            <a:r>
              <a:rPr b="1" i="1" lang="en-US" sz="28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i="1" sz="2800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 txBox="1"/>
          <p:nvPr>
            <p:ph type="title"/>
          </p:nvPr>
        </p:nvSpPr>
        <p:spPr>
          <a:xfrm>
            <a:off x="685800" y="3048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the flow equations</a:t>
            </a:r>
            <a:endParaRPr/>
          </a:p>
        </p:txBody>
      </p:sp>
      <p:sp>
        <p:nvSpPr>
          <p:cNvPr id="457" name="Google Shape;457;p29"/>
          <p:cNvSpPr txBox="1"/>
          <p:nvPr>
            <p:ph idx="1" type="body"/>
          </p:nvPr>
        </p:nvSpPr>
        <p:spPr>
          <a:xfrm>
            <a:off x="685800" y="1828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3 equations, 3 unknowns, no constants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No unique solution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All solutions equivalent modulo scale factor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8000"/>
              </a:buClr>
              <a:buSzPts val="2100"/>
              <a:buChar char="•"/>
            </a:pPr>
            <a:r>
              <a:rPr b="1" lang="en-US">
                <a:solidFill>
                  <a:srgbClr val="008000"/>
                </a:solidFill>
              </a:rPr>
              <a:t>Additional constraint forces uniqueness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Add some constant constraints:  e.g.,   r</a:t>
            </a:r>
            <a:r>
              <a:rPr b="1" baseline="-25000" lang="en-US"/>
              <a:t>y</a:t>
            </a:r>
            <a:r>
              <a:rPr b="1" lang="en-US"/>
              <a:t> + r</a:t>
            </a:r>
            <a:r>
              <a:rPr b="1" baseline="-25000" lang="en-US"/>
              <a:t>m</a:t>
            </a:r>
            <a:r>
              <a:rPr b="1" lang="en-US"/>
              <a:t> + r</a:t>
            </a:r>
            <a:r>
              <a:rPr b="1" baseline="-25000" lang="en-US"/>
              <a:t>a </a:t>
            </a:r>
            <a:r>
              <a:rPr b="1" lang="en-US"/>
              <a:t>= 1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Solve for unique solutions:  r</a:t>
            </a:r>
            <a:r>
              <a:rPr baseline="-25000" lang="en-US"/>
              <a:t>y</a:t>
            </a:r>
            <a:r>
              <a:rPr lang="en-US"/>
              <a:t> = 2/5, r</a:t>
            </a:r>
            <a:r>
              <a:rPr baseline="-25000" lang="en-US"/>
              <a:t>a</a:t>
            </a:r>
            <a:r>
              <a:rPr lang="en-US"/>
              <a:t> = 2/5, r</a:t>
            </a:r>
            <a:r>
              <a:rPr baseline="-25000" lang="en-US"/>
              <a:t>m</a:t>
            </a:r>
            <a:r>
              <a:rPr lang="en-US"/>
              <a:t> = 1/5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b="1" lang="en-US" sz="2400">
                <a:solidFill>
                  <a:srgbClr val="FF0066"/>
                </a:solidFill>
              </a:rPr>
              <a:t>Gaussian elimination method (in the later slides) works for small examples, but we need a better method for large graphs</a:t>
            </a:r>
            <a:endParaRPr/>
          </a:p>
        </p:txBody>
      </p:sp>
      <p:sp>
        <p:nvSpPr>
          <p:cNvPr id="458" name="Google Shape;458;p29"/>
          <p:cNvSpPr txBox="1"/>
          <p:nvPr/>
        </p:nvSpPr>
        <p:spPr>
          <a:xfrm>
            <a:off x="5934199" y="152400"/>
            <a:ext cx="19656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“Flow” equations:</a:t>
            </a:r>
            <a:endParaRPr/>
          </a:p>
        </p:txBody>
      </p:sp>
      <p:sp>
        <p:nvSpPr>
          <p:cNvPr id="459" name="Google Shape;459;p29"/>
          <p:cNvSpPr/>
          <p:nvPr/>
        </p:nvSpPr>
        <p:spPr>
          <a:xfrm>
            <a:off x="6086599" y="457200"/>
            <a:ext cx="3048000" cy="1348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/>
          </a:p>
          <a:p>
            <a: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/>
          </a:p>
        </p:txBody>
      </p:sp>
      <p:pic>
        <p:nvPicPr>
          <p:cNvPr id="460" name="Google Shape;4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955" y="5715000"/>
            <a:ext cx="9144000" cy="10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Web as a Graph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Web as a directed graph: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Nodes: Webpages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Edges: Hyperlinks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4" name="Google Shape;104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1066800" y="2967162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teach a class on Networks.</a:t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3098800" y="3576762"/>
            <a:ext cx="1219200" cy="1857292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CS224W: Classes are in the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Gates building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5130800" y="4443454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 Science Department at Stanford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7162800" y="5181600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University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Matrix formulation</a:t>
            </a:r>
            <a:endParaRPr/>
          </a:p>
        </p:txBody>
      </p:sp>
      <p:sp>
        <p:nvSpPr>
          <p:cNvPr id="467" name="Google Shape;467;p30"/>
          <p:cNvSpPr txBox="1"/>
          <p:nvPr>
            <p:ph idx="1" type="body"/>
          </p:nvPr>
        </p:nvSpPr>
        <p:spPr>
          <a:xfrm>
            <a:off x="685800" y="14478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Stochastic Transition (or adjacency) Matrix M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9900"/>
              </a:buClr>
              <a:buSzPts val="2100"/>
              <a:buChar char="•"/>
            </a:pPr>
            <a:r>
              <a:rPr b="1" lang="en-US">
                <a:solidFill>
                  <a:srgbClr val="009900"/>
                </a:solidFill>
              </a:rPr>
              <a:t>Suppose page j has n outlinks</a:t>
            </a:r>
            <a:endParaRPr b="1">
              <a:solidFill>
                <a:srgbClr val="009900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outlink j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-US"/>
              <a:t>i, then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=1/n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Else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=0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M</a:t>
            </a:r>
            <a:r>
              <a:rPr lang="en-US"/>
              <a:t> is a </a:t>
            </a:r>
            <a:r>
              <a:rPr b="1" lang="en-US">
                <a:solidFill>
                  <a:schemeClr val="accent2"/>
                </a:solidFill>
              </a:rPr>
              <a:t>column</a:t>
            </a:r>
            <a:r>
              <a:rPr b="1" lang="en-US"/>
              <a:t> </a:t>
            </a:r>
            <a:r>
              <a:rPr b="1" lang="en-US">
                <a:solidFill>
                  <a:schemeClr val="accent2"/>
                </a:solidFill>
              </a:rPr>
              <a:t>stochastic matrix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Columns sum to 1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Transition Matrix</a:t>
            </a:r>
            <a:endParaRPr/>
          </a:p>
        </p:txBody>
      </p:sp>
      <p:sp>
        <p:nvSpPr>
          <p:cNvPr id="473" name="Google Shape;473;p3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M[i,j] = prob. of going from node j to node i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j has k outgoing edges, prob. for each edge = 1/k</a:t>
            </a:r>
            <a:endParaRPr/>
          </a:p>
        </p:txBody>
      </p:sp>
      <p:sp>
        <p:nvSpPr>
          <p:cNvPr id="474" name="Google Shape;474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5" name="Google Shape;4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831845"/>
            <a:ext cx="3714750" cy="330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3352800"/>
            <a:ext cx="3644900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1"/>
          <p:cNvSpPr/>
          <p:nvPr/>
        </p:nvSpPr>
        <p:spPr>
          <a:xfrm>
            <a:off x="1600200" y="2908045"/>
            <a:ext cx="228600" cy="5209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1"/>
          <p:cNvSpPr/>
          <p:nvPr/>
        </p:nvSpPr>
        <p:spPr>
          <a:xfrm>
            <a:off x="2235200" y="2895600"/>
            <a:ext cx="228600" cy="5209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1"/>
          <p:cNvSpPr/>
          <p:nvPr/>
        </p:nvSpPr>
        <p:spPr>
          <a:xfrm>
            <a:off x="2870200" y="2895600"/>
            <a:ext cx="228600" cy="5209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1"/>
          <p:cNvSpPr/>
          <p:nvPr/>
        </p:nvSpPr>
        <p:spPr>
          <a:xfrm>
            <a:off x="3505200" y="2895600"/>
            <a:ext cx="228600" cy="52095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Matrix formulation (Cont’d)</a:t>
            </a:r>
            <a:endParaRPr/>
          </a:p>
        </p:txBody>
      </p:sp>
      <p:sp>
        <p:nvSpPr>
          <p:cNvPr id="487" name="Google Shape;487;p32"/>
          <p:cNvSpPr txBox="1"/>
          <p:nvPr>
            <p:ph idx="1" type="body"/>
          </p:nvPr>
        </p:nvSpPr>
        <p:spPr>
          <a:xfrm>
            <a:off x="685800" y="14478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Stochastic Transition (or adjacency) Matrix M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9900"/>
              </a:buClr>
              <a:buSzPts val="2100"/>
              <a:buChar char="•"/>
            </a:pPr>
            <a:r>
              <a:rPr b="1" lang="en-US">
                <a:solidFill>
                  <a:srgbClr val="009900"/>
                </a:solidFill>
              </a:rPr>
              <a:t>Suppose page j has n outlinks</a:t>
            </a:r>
            <a:endParaRPr b="1">
              <a:solidFill>
                <a:srgbClr val="009900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outlink j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-US"/>
              <a:t>i, then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=1/n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Else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=0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M</a:t>
            </a:r>
            <a:r>
              <a:rPr lang="en-US"/>
              <a:t> is a </a:t>
            </a:r>
            <a:r>
              <a:rPr b="1" lang="en-US">
                <a:solidFill>
                  <a:schemeClr val="accent2"/>
                </a:solidFill>
              </a:rPr>
              <a:t>column</a:t>
            </a:r>
            <a:r>
              <a:rPr b="1" lang="en-US"/>
              <a:t> </a:t>
            </a:r>
            <a:r>
              <a:rPr b="1" lang="en-US">
                <a:solidFill>
                  <a:schemeClr val="accent2"/>
                </a:solidFill>
              </a:rPr>
              <a:t>stochastic matrix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Columns sum to 1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Rank vector r </a:t>
            </a:r>
            <a:r>
              <a:rPr lang="en-US">
                <a:solidFill>
                  <a:srgbClr val="0000FF"/>
                </a:solidFill>
              </a:rPr>
              <a:t>is a vector with one entry per web page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66"/>
              </a:buClr>
              <a:buSzPts val="1800"/>
              <a:buChar char="•"/>
            </a:pPr>
            <a:r>
              <a:rPr b="1" lang="en-US">
                <a:solidFill>
                  <a:srgbClr val="FF0066"/>
                </a:solidFill>
              </a:rPr>
              <a:t>r</a:t>
            </a:r>
            <a:r>
              <a:rPr b="1" baseline="-25000" lang="en-US">
                <a:solidFill>
                  <a:srgbClr val="FF0066"/>
                </a:solidFill>
              </a:rPr>
              <a:t>i</a:t>
            </a:r>
            <a:r>
              <a:rPr b="1" lang="en-US">
                <a:solidFill>
                  <a:srgbClr val="FF0066"/>
                </a:solidFill>
              </a:rPr>
              <a:t> is the importance score of page I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The flow equations can be written as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                           </a:t>
            </a:r>
            <a:r>
              <a:rPr b="1" lang="en-US" sz="3200"/>
              <a:t>r = Mr</a:t>
            </a:r>
            <a:endParaRPr b="1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2362200" y="4495800"/>
            <a:ext cx="1219200" cy="68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Example</a:t>
            </a:r>
            <a:endParaRPr/>
          </a:p>
        </p:txBody>
      </p:sp>
      <p:sp>
        <p:nvSpPr>
          <p:cNvPr id="495" name="Google Shape;495;p33"/>
          <p:cNvSpPr txBox="1"/>
          <p:nvPr>
            <p:ph idx="1" type="body"/>
          </p:nvPr>
        </p:nvSpPr>
        <p:spPr>
          <a:xfrm>
            <a:off x="762000" y="17526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Arial"/>
              <a:buChar char="•"/>
            </a:pPr>
            <a:r>
              <a:rPr b="1" lang="en-US">
                <a:solidFill>
                  <a:srgbClr val="0000FF"/>
                </a:solidFill>
              </a:rPr>
              <a:t>Flow equation in matrix form: Mr = 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/>
              <a:t>Suppose page </a:t>
            </a:r>
            <a:r>
              <a:rPr i="1" lang="en-US"/>
              <a:t>j </a:t>
            </a:r>
            <a:r>
              <a:rPr lang="en-US"/>
              <a:t> links to 3 pages, including </a:t>
            </a:r>
            <a:r>
              <a:rPr i="1" lang="en-US"/>
              <a:t>i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96" name="Google Shape;496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97" name="Google Shape;497;p33"/>
          <p:cNvGrpSpPr/>
          <p:nvPr/>
        </p:nvGrpSpPr>
        <p:grpSpPr>
          <a:xfrm>
            <a:off x="1347788" y="3107392"/>
            <a:ext cx="2325688" cy="3330577"/>
            <a:chOff x="1243" y="1152"/>
            <a:chExt cx="1465" cy="2098"/>
          </a:xfrm>
        </p:grpSpPr>
        <p:sp>
          <p:nvSpPr>
            <p:cNvPr id="498" name="Google Shape;498;p33"/>
            <p:cNvSpPr/>
            <p:nvPr/>
          </p:nvSpPr>
          <p:spPr>
            <a:xfrm>
              <a:off x="1412" y="1462"/>
              <a:ext cx="1296" cy="1248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33"/>
            <p:cNvSpPr txBox="1"/>
            <p:nvPr/>
          </p:nvSpPr>
          <p:spPr>
            <a:xfrm>
              <a:off x="1243" y="1680"/>
              <a:ext cx="234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1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0" name="Google Shape;500;p33"/>
            <p:cNvSpPr txBox="1"/>
            <p:nvPr/>
          </p:nvSpPr>
          <p:spPr>
            <a:xfrm>
              <a:off x="2095" y="1152"/>
              <a:ext cx="221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01" name="Google Shape;501;p33"/>
            <p:cNvCxnSpPr/>
            <p:nvPr/>
          </p:nvCxnSpPr>
          <p:spPr>
            <a:xfrm>
              <a:off x="1412" y="1846"/>
              <a:ext cx="129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2180" y="1462"/>
              <a:ext cx="0" cy="124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3" name="Google Shape;503;p33"/>
            <p:cNvSpPr txBox="1"/>
            <p:nvPr/>
          </p:nvSpPr>
          <p:spPr>
            <a:xfrm>
              <a:off x="1910" y="2843"/>
              <a:ext cx="349" cy="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600">
                  <a:solidFill>
                    <a:srgbClr val="008000"/>
                  </a:solidFill>
                  <a:latin typeface="Corbel"/>
                  <a:ea typeface="Corbel"/>
                  <a:cs typeface="Corbel"/>
                  <a:sym typeface="Corbel"/>
                </a:rPr>
                <a:t>M</a:t>
              </a:r>
              <a:endParaRPr/>
            </a:p>
          </p:txBody>
        </p:sp>
      </p:grpSp>
      <p:grpSp>
        <p:nvGrpSpPr>
          <p:cNvPr id="504" name="Google Shape;504;p33"/>
          <p:cNvGrpSpPr/>
          <p:nvPr/>
        </p:nvGrpSpPr>
        <p:grpSpPr>
          <a:xfrm>
            <a:off x="5073667" y="3564592"/>
            <a:ext cx="349251" cy="2882902"/>
            <a:chOff x="3590" y="1440"/>
            <a:chExt cx="220" cy="1816"/>
          </a:xfrm>
        </p:grpSpPr>
        <p:sp>
          <p:nvSpPr>
            <p:cNvPr id="505" name="Google Shape;505;p33"/>
            <p:cNvSpPr/>
            <p:nvPr/>
          </p:nvSpPr>
          <p:spPr>
            <a:xfrm>
              <a:off x="3600" y="1440"/>
              <a:ext cx="192" cy="1344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33"/>
            <p:cNvSpPr txBox="1"/>
            <p:nvPr/>
          </p:nvSpPr>
          <p:spPr>
            <a:xfrm>
              <a:off x="3590" y="2849"/>
              <a:ext cx="220" cy="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600">
                  <a:solidFill>
                    <a:srgbClr val="008000"/>
                  </a:solidFill>
                  <a:latin typeface="Corbel"/>
                  <a:ea typeface="Corbel"/>
                  <a:cs typeface="Corbel"/>
                  <a:sym typeface="Corbel"/>
                </a:rPr>
                <a:t>r</a:t>
              </a:r>
              <a:endParaRPr/>
            </a:p>
          </p:txBody>
        </p:sp>
      </p:grpSp>
      <p:sp>
        <p:nvSpPr>
          <p:cNvPr id="507" name="Google Shape;507;p33"/>
          <p:cNvSpPr txBox="1"/>
          <p:nvPr/>
        </p:nvSpPr>
        <p:spPr>
          <a:xfrm>
            <a:off x="6902450" y="5791200"/>
            <a:ext cx="3497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endParaRPr/>
          </a:p>
        </p:txBody>
      </p:sp>
      <p:grpSp>
        <p:nvGrpSpPr>
          <p:cNvPr id="508" name="Google Shape;508;p33"/>
          <p:cNvGrpSpPr/>
          <p:nvPr/>
        </p:nvGrpSpPr>
        <p:grpSpPr>
          <a:xfrm>
            <a:off x="5988060" y="3564592"/>
            <a:ext cx="1611315" cy="2133600"/>
            <a:chOff x="4166" y="1440"/>
            <a:chExt cx="1015" cy="1344"/>
          </a:xfrm>
        </p:grpSpPr>
        <p:grpSp>
          <p:nvGrpSpPr>
            <p:cNvPr id="509" name="Google Shape;509;p33"/>
            <p:cNvGrpSpPr/>
            <p:nvPr/>
          </p:nvGrpSpPr>
          <p:grpSpPr>
            <a:xfrm>
              <a:off x="4166" y="1440"/>
              <a:ext cx="778" cy="1344"/>
              <a:chOff x="4166" y="1440"/>
              <a:chExt cx="778" cy="1344"/>
            </a:xfrm>
          </p:grpSpPr>
          <p:sp>
            <p:nvSpPr>
              <p:cNvPr id="510" name="Google Shape;510;p33"/>
              <p:cNvSpPr/>
              <p:nvPr/>
            </p:nvSpPr>
            <p:spPr>
              <a:xfrm>
                <a:off x="4752" y="1440"/>
                <a:ext cx="192" cy="1344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511" name="Google Shape;511;p33"/>
              <p:cNvSpPr txBox="1"/>
              <p:nvPr/>
            </p:nvSpPr>
            <p:spPr>
              <a:xfrm>
                <a:off x="4166" y="1927"/>
                <a:ext cx="270" cy="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600">
                    <a:solidFill>
                      <a:srgbClr val="008000"/>
                    </a:solidFill>
                    <a:latin typeface="Corbel"/>
                    <a:ea typeface="Corbel"/>
                    <a:cs typeface="Corbel"/>
                    <a:sym typeface="Corbel"/>
                  </a:rPr>
                  <a:t>=</a:t>
                </a:r>
                <a:endParaRPr/>
              </a:p>
            </p:txBody>
          </p:sp>
        </p:grpSp>
        <p:cxnSp>
          <p:nvCxnSpPr>
            <p:cNvPr id="512" name="Google Shape;512;p33"/>
            <p:cNvCxnSpPr/>
            <p:nvPr/>
          </p:nvCxnSpPr>
          <p:spPr>
            <a:xfrm>
              <a:off x="4752" y="1835"/>
              <a:ext cx="192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3" name="Google Shape;513;p33"/>
            <p:cNvSpPr/>
            <p:nvPr/>
          </p:nvSpPr>
          <p:spPr>
            <a:xfrm>
              <a:off x="4927" y="1688"/>
              <a:ext cx="254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r</a:t>
              </a:r>
              <a:r>
                <a:rPr b="1" baseline="-25000" i="1"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i</a:t>
              </a:r>
              <a:endParaRPr b="1" baseline="-25000" i="1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14" name="Google Shape;514;p33"/>
          <p:cNvGrpSpPr/>
          <p:nvPr/>
        </p:nvGrpSpPr>
        <p:grpSpPr>
          <a:xfrm>
            <a:off x="820493" y="4286977"/>
            <a:ext cx="1927225" cy="1312863"/>
            <a:chOff x="933" y="1872"/>
            <a:chExt cx="1214" cy="827"/>
          </a:xfrm>
        </p:grpSpPr>
        <p:sp>
          <p:nvSpPr>
            <p:cNvPr id="515" name="Google Shape;515;p33"/>
            <p:cNvSpPr txBox="1"/>
            <p:nvPr/>
          </p:nvSpPr>
          <p:spPr>
            <a:xfrm>
              <a:off x="933" y="2411"/>
              <a:ext cx="36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8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1/3</a:t>
              </a:r>
              <a:endParaRPr/>
            </a:p>
          </p:txBody>
        </p:sp>
        <p:cxnSp>
          <p:nvCxnSpPr>
            <p:cNvPr id="516" name="Google Shape;516;p33"/>
            <p:cNvCxnSpPr/>
            <p:nvPr/>
          </p:nvCxnSpPr>
          <p:spPr>
            <a:xfrm flipH="1" rot="10800000">
              <a:off x="1216" y="1872"/>
              <a:ext cx="931" cy="62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517" name="Google Shape;517;p33"/>
          <p:cNvCxnSpPr/>
          <p:nvPr/>
        </p:nvCxnSpPr>
        <p:spPr>
          <a:xfrm>
            <a:off x="5089524" y="5029200"/>
            <a:ext cx="29686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33"/>
          <p:cNvSpPr/>
          <p:nvPr/>
        </p:nvSpPr>
        <p:spPr>
          <a:xfrm>
            <a:off x="5334000" y="4719935"/>
            <a:ext cx="4065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b="1" baseline="-25000" i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</a:t>
            </a:r>
            <a:endParaRPr b="1" baseline="-25000" i="1"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2762792" y="4134577"/>
            <a:ext cx="152400" cy="152400"/>
          </a:xfrm>
          <a:prstGeom prst="rect">
            <a:avLst/>
          </a:prstGeom>
          <a:solidFill>
            <a:srgbClr val="CC99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4114800" y="4230469"/>
            <a:ext cx="3225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/>
          </a:p>
        </p:txBody>
      </p:sp>
      <p:sp>
        <p:nvSpPr>
          <p:cNvPr id="521" name="Google Shape;521;p33"/>
          <p:cNvSpPr txBox="1"/>
          <p:nvPr/>
        </p:nvSpPr>
        <p:spPr>
          <a:xfrm>
            <a:off x="4191000" y="5715000"/>
            <a:ext cx="3225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/>
          </a:p>
        </p:txBody>
      </p:sp>
      <p:sp>
        <p:nvSpPr>
          <p:cNvPr id="522" name="Google Shape;522;p33"/>
          <p:cNvSpPr txBox="1"/>
          <p:nvPr/>
        </p:nvSpPr>
        <p:spPr>
          <a:xfrm>
            <a:off x="6019800" y="5830887"/>
            <a:ext cx="428625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endParaRPr/>
          </a:p>
        </p:txBody>
      </p:sp>
      <p:sp>
        <p:nvSpPr>
          <p:cNvPr id="523" name="Google Shape;523;p33"/>
          <p:cNvSpPr/>
          <p:nvPr/>
        </p:nvSpPr>
        <p:spPr>
          <a:xfrm>
            <a:off x="2763296" y="4648200"/>
            <a:ext cx="152400" cy="152400"/>
          </a:xfrm>
          <a:prstGeom prst="rect">
            <a:avLst/>
          </a:prstGeom>
          <a:solidFill>
            <a:srgbClr val="CC99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4" name="Google Shape;524;p33"/>
          <p:cNvSpPr/>
          <p:nvPr/>
        </p:nvSpPr>
        <p:spPr>
          <a:xfrm>
            <a:off x="2754928" y="5257800"/>
            <a:ext cx="152400" cy="152400"/>
          </a:xfrm>
          <a:prstGeom prst="rect">
            <a:avLst/>
          </a:prstGeom>
          <a:solidFill>
            <a:srgbClr val="CC99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25" name="Google Shape;525;p33"/>
          <p:cNvCxnSpPr/>
          <p:nvPr/>
        </p:nvCxnSpPr>
        <p:spPr>
          <a:xfrm flipH="1" rot="10800000">
            <a:off x="1320801" y="4724399"/>
            <a:ext cx="1434127" cy="5584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33"/>
          <p:cNvCxnSpPr/>
          <p:nvPr/>
        </p:nvCxnSpPr>
        <p:spPr>
          <a:xfrm>
            <a:off x="1311282" y="5312501"/>
            <a:ext cx="1436437" cy="2149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Stationary Distribution</a:t>
            </a:r>
            <a:endParaRPr/>
          </a:p>
        </p:txBody>
      </p:sp>
      <p:sp>
        <p:nvSpPr>
          <p:cNvPr id="532" name="Google Shape;532;p3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Limiting probability distribution of random surfer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PageRanks are based on </a:t>
            </a:r>
            <a:r>
              <a:rPr lang="en-US" sz="2400">
                <a:solidFill>
                  <a:srgbClr val="FF0000"/>
                </a:solidFill>
              </a:rPr>
              <a:t>limiting distribution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 the probability distribution will converge eventually</a:t>
            </a:r>
            <a:endParaRPr sz="2400"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Requirement for its existence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Graph is </a:t>
            </a:r>
            <a:r>
              <a:rPr lang="en-US" sz="2400">
                <a:solidFill>
                  <a:srgbClr val="FF0000"/>
                </a:solidFill>
              </a:rPr>
              <a:t>strongly connected</a:t>
            </a:r>
            <a:r>
              <a:rPr lang="en-US" sz="2400"/>
              <a:t>: a node can reach any other node in the graph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=&gt; Cannot have </a:t>
            </a:r>
            <a:r>
              <a:rPr lang="en-US" sz="2400">
                <a:solidFill>
                  <a:srgbClr val="FF0000"/>
                </a:solidFill>
              </a:rPr>
              <a:t>dead ends</a:t>
            </a:r>
            <a:r>
              <a:rPr lang="en-US" sz="2400"/>
              <a:t>, </a:t>
            </a:r>
            <a:r>
              <a:rPr lang="en-US" sz="2400">
                <a:solidFill>
                  <a:srgbClr val="FF0000"/>
                </a:solidFill>
              </a:rPr>
              <a:t>spider traps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33" name="Google Shape;533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Eigenvectors and Eigenvalues</a:t>
            </a:r>
            <a:endParaRPr/>
          </a:p>
        </p:txBody>
      </p:sp>
      <p:sp>
        <p:nvSpPr>
          <p:cNvPr id="540" name="Google Shape;540;p3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An </a:t>
            </a:r>
            <a:r>
              <a:rPr b="1" lang="en-US"/>
              <a:t>eigenvector</a:t>
            </a:r>
            <a:r>
              <a:rPr lang="en-US"/>
              <a:t> of a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square matrix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A </a:t>
            </a:r>
            <a:r>
              <a:rPr lang="en-US"/>
              <a:t>is a non-zero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vector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v </a:t>
            </a:r>
            <a:r>
              <a:rPr lang="en-US"/>
              <a:t>that, when the matrix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multiplies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v</a:t>
            </a:r>
            <a:r>
              <a:rPr lang="en-US"/>
              <a:t>, yields the same as when some scalar multiplies </a:t>
            </a:r>
            <a:r>
              <a:rPr b="1" lang="en-US">
                <a:solidFill>
                  <a:srgbClr val="0000FF"/>
                </a:solidFill>
              </a:rPr>
              <a:t>v</a:t>
            </a:r>
            <a:r>
              <a:rPr lang="en-US"/>
              <a:t>, the scalar multiplier often being denoted by </a:t>
            </a:r>
            <a:r>
              <a:rPr lang="en-US">
                <a:solidFill>
                  <a:srgbClr val="0000FF"/>
                </a:solidFill>
              </a:rPr>
              <a:t>λ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That is: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		</a:t>
            </a:r>
            <a:r>
              <a:rPr b="1" lang="en-US">
                <a:solidFill>
                  <a:srgbClr val="0000FF"/>
                </a:solidFill>
              </a:rPr>
              <a:t>Av = </a:t>
            </a:r>
            <a:r>
              <a:rPr lang="en-US">
                <a:solidFill>
                  <a:srgbClr val="0000FF"/>
                </a:solidFill>
              </a:rPr>
              <a:t>λ</a:t>
            </a:r>
            <a:r>
              <a:rPr b="1" lang="en-US">
                <a:solidFill>
                  <a:srgbClr val="0000FF"/>
                </a:solidFill>
              </a:rPr>
              <a:t>v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The number </a:t>
            </a:r>
            <a:r>
              <a:rPr lang="en-US">
                <a:solidFill>
                  <a:srgbClr val="0000FF"/>
                </a:solidFill>
              </a:rPr>
              <a:t>λ</a:t>
            </a:r>
            <a:r>
              <a:rPr lang="en-US"/>
              <a:t> is called the </a:t>
            </a:r>
            <a:r>
              <a:rPr b="1" lang="en-US"/>
              <a:t>eigenvalue</a:t>
            </a:r>
            <a:r>
              <a:rPr lang="en-US"/>
              <a:t> of </a:t>
            </a:r>
            <a:r>
              <a:rPr b="1" lang="en-US">
                <a:solidFill>
                  <a:srgbClr val="0000FF"/>
                </a:solidFill>
              </a:rPr>
              <a:t>A</a:t>
            </a:r>
            <a:r>
              <a:rPr lang="en-US"/>
              <a:t> corresponding to </a:t>
            </a:r>
            <a:r>
              <a:rPr b="1" lang="en-US">
                <a:solidFill>
                  <a:srgbClr val="0000FF"/>
                </a:solidFill>
              </a:rPr>
              <a:t>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Eigenvalues and Eigenvectors Example</a:t>
            </a:r>
            <a:endParaRPr/>
          </a:p>
        </p:txBody>
      </p:sp>
      <p:sp>
        <p:nvSpPr>
          <p:cNvPr id="546" name="Google Shape;546;p3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transformation matrix </a:t>
            </a:r>
            <a:r>
              <a:rPr i="1" lang="en-US" sz="2400"/>
              <a:t>A</a:t>
            </a:r>
            <a:r>
              <a:rPr lang="en-US" sz="2400"/>
              <a:t> =              preserves the direction of vectors parallel to </a:t>
            </a:r>
            <a:r>
              <a:rPr b="1" lang="en-US" sz="2400"/>
              <a:t>v</a:t>
            </a:r>
            <a:r>
              <a:rPr lang="en-US" sz="2400"/>
              <a:t> = (1,−1)</a:t>
            </a:r>
            <a:r>
              <a:rPr baseline="30000" lang="en-US" sz="2400"/>
              <a:t>T</a:t>
            </a:r>
            <a:r>
              <a:rPr lang="en-US" sz="2400"/>
              <a:t> (in purple) and </a:t>
            </a:r>
            <a:r>
              <a:rPr b="1" lang="en-US" sz="2400"/>
              <a:t>w</a:t>
            </a:r>
            <a:r>
              <a:rPr lang="en-US" sz="2400"/>
              <a:t> = (1,1)</a:t>
            </a:r>
            <a:r>
              <a:rPr baseline="30000" lang="en-US" sz="2400"/>
              <a:t>T</a:t>
            </a:r>
            <a:r>
              <a:rPr lang="en-US" sz="2400"/>
              <a:t> (in blue). The vectors in red are not parallel to either eigenvector, so, their directions are changed by the transformation.</a:t>
            </a:r>
            <a:endParaRPr/>
          </a:p>
        </p:txBody>
      </p:sp>
      <p:sp>
        <p:nvSpPr>
          <p:cNvPr id="547" name="Google Shape;547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8" name="Google Shape;5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3505200"/>
            <a:ext cx="33528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6"/>
          <p:cNvSpPr txBox="1"/>
          <p:nvPr/>
        </p:nvSpPr>
        <p:spPr>
          <a:xfrm>
            <a:off x="304800" y="5715000"/>
            <a:ext cx="4267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https://en.wikipedia.org/wiki/Eigenvalues_and_eigenvectors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524000"/>
            <a:ext cx="7620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4038600"/>
            <a:ext cx="20828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6"/>
          <p:cNvSpPr txBox="1"/>
          <p:nvPr/>
        </p:nvSpPr>
        <p:spPr>
          <a:xfrm>
            <a:off x="318697" y="5212323"/>
            <a:ext cx="46966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http://setosa.io/ev/eigenvectors-and-eigenvalues/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2469E4"/>
                </a:solidFill>
              </a:rPr>
              <a:t>Eigenvector Formulation</a:t>
            </a:r>
            <a:endParaRPr/>
          </a:p>
        </p:txBody>
      </p:sp>
      <p:sp>
        <p:nvSpPr>
          <p:cNvPr id="559" name="Google Shape;559;p37"/>
          <p:cNvSpPr txBox="1"/>
          <p:nvPr>
            <p:ph idx="1" type="body"/>
          </p:nvPr>
        </p:nvSpPr>
        <p:spPr>
          <a:xfrm>
            <a:off x="511984" y="1790074"/>
            <a:ext cx="8229600" cy="434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14" r="0" t="-204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60" name="Google Shape;560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p37"/>
          <p:cNvSpPr txBox="1"/>
          <p:nvPr/>
        </p:nvSpPr>
        <p:spPr>
          <a:xfrm>
            <a:off x="6955616" y="2699890"/>
            <a:ext cx="1676400" cy="12618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380" l="-1090" r="0" t="-9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62" name="Google Shape;562;p37"/>
          <p:cNvSpPr/>
          <p:nvPr/>
        </p:nvSpPr>
        <p:spPr>
          <a:xfrm>
            <a:off x="4551903" y="1781651"/>
            <a:ext cx="32419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limiting distribution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grpSp>
        <p:nvGrpSpPr>
          <p:cNvPr id="569" name="Google Shape;569;p38"/>
          <p:cNvGrpSpPr/>
          <p:nvPr/>
        </p:nvGrpSpPr>
        <p:grpSpPr>
          <a:xfrm>
            <a:off x="533400" y="1828800"/>
            <a:ext cx="3505200" cy="2743200"/>
            <a:chOff x="240" y="1296"/>
            <a:chExt cx="2544" cy="1968"/>
          </a:xfrm>
        </p:grpSpPr>
        <p:sp>
          <p:nvSpPr>
            <p:cNvPr id="570" name="Google Shape;570;p38"/>
            <p:cNvSpPr/>
            <p:nvPr/>
          </p:nvSpPr>
          <p:spPr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Yahoo</a:t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</a:t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Amazon</a:t>
              </a:r>
              <a:endParaRPr/>
            </a:p>
          </p:txBody>
        </p:sp>
        <p:cxnSp>
          <p:nvCxnSpPr>
            <p:cNvPr id="573" name="Google Shape;573;p38"/>
            <p:cNvCxnSpPr/>
            <p:nvPr/>
          </p:nvCxnSpPr>
          <p:spPr>
            <a:xfrm flipH="1" rot="10800000">
              <a:off x="528" y="1680"/>
              <a:ext cx="672" cy="11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4" name="Google Shape;574;p38"/>
            <p:cNvCxnSpPr/>
            <p:nvPr/>
          </p:nvCxnSpPr>
          <p:spPr>
            <a:xfrm flipH="1">
              <a:off x="912" y="1776"/>
              <a:ext cx="624" cy="10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5" name="Google Shape;575;p38"/>
            <p:cNvCxnSpPr/>
            <p:nvPr/>
          </p:nvCxnSpPr>
          <p:spPr>
            <a:xfrm rot="10800000">
              <a:off x="1008" y="2928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6" name="Google Shape;576;p38"/>
            <p:cNvCxnSpPr/>
            <p:nvPr/>
          </p:nvCxnSpPr>
          <p:spPr>
            <a:xfrm>
              <a:off x="1008" y="3120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7" name="Google Shape;577;p38"/>
            <p:cNvCxnSpPr>
              <a:stCxn id="570" idx="6"/>
              <a:endCxn id="570" idx="2"/>
            </p:cNvCxnSpPr>
            <p:nvPr/>
          </p:nvCxnSpPr>
          <p:spPr>
            <a:xfrm rot="10800000">
              <a:off x="1020" y="1536"/>
              <a:ext cx="900" cy="0"/>
            </a:xfrm>
            <a:prstGeom prst="curvedConnector5">
              <a:avLst>
                <a:gd fmla="val 268963" name="adj1"/>
                <a:gd fmla="val -155117354" name="adj2"/>
                <a:gd fmla="val 269062" name="adj3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78" name="Google Shape;578;p38"/>
          <p:cNvSpPr/>
          <p:nvPr/>
        </p:nvSpPr>
        <p:spPr>
          <a:xfrm>
            <a:off x="6088063" y="1863725"/>
            <a:ext cx="14478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5614988" y="1828800"/>
            <a:ext cx="1907393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1/2  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 0   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0  1/2   0</a:t>
            </a:r>
            <a:endParaRPr/>
          </a:p>
        </p:txBody>
      </p:sp>
      <p:sp>
        <p:nvSpPr>
          <p:cNvPr id="580" name="Google Shape;580;p38"/>
          <p:cNvSpPr txBox="1"/>
          <p:nvPr/>
        </p:nvSpPr>
        <p:spPr>
          <a:xfrm>
            <a:off x="6148388" y="1371600"/>
            <a:ext cx="14198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38"/>
          <p:cNvSpPr txBox="1"/>
          <p:nvPr/>
        </p:nvSpPr>
        <p:spPr>
          <a:xfrm>
            <a:off x="533400" y="4703763"/>
            <a:ext cx="3276600" cy="1557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1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 +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</a:t>
            </a:r>
            <a:endParaRPr/>
          </a:p>
          <a:p>
            <a: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CC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1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 +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baseline="-2500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CC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</a:t>
            </a:r>
            <a:endParaRPr/>
          </a:p>
        </p:txBody>
      </p:sp>
      <p:grpSp>
        <p:nvGrpSpPr>
          <p:cNvPr id="582" name="Google Shape;582;p38"/>
          <p:cNvGrpSpPr/>
          <p:nvPr/>
        </p:nvGrpSpPr>
        <p:grpSpPr>
          <a:xfrm>
            <a:off x="5759450" y="3581400"/>
            <a:ext cx="2851150" cy="2209800"/>
            <a:chOff x="3628" y="2256"/>
            <a:chExt cx="1796" cy="1392"/>
          </a:xfrm>
        </p:grpSpPr>
        <p:sp>
          <p:nvSpPr>
            <p:cNvPr id="583" name="Google Shape;583;p38"/>
            <p:cNvSpPr txBox="1"/>
            <p:nvPr/>
          </p:nvSpPr>
          <p:spPr>
            <a:xfrm>
              <a:off x="4032" y="2256"/>
              <a:ext cx="55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=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Mr</a:t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128" y="2854"/>
              <a:ext cx="912" cy="76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8"/>
            <p:cNvSpPr txBox="1"/>
            <p:nvPr/>
          </p:nvSpPr>
          <p:spPr>
            <a:xfrm>
              <a:off x="3628" y="2832"/>
              <a:ext cx="1796" cy="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1/2 1/2   0     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=  1/2   0    1     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0  1/2   0      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648" y="2832"/>
              <a:ext cx="288" cy="76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5088" y="2832"/>
              <a:ext cx="288" cy="81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Two Approaches for Solving Mv = v</a:t>
            </a:r>
            <a:endParaRPr/>
          </a:p>
        </p:txBody>
      </p:sp>
      <p:sp>
        <p:nvSpPr>
          <p:cNvPr id="593" name="Google Shape;593;p39"/>
          <p:cNvSpPr txBox="1"/>
          <p:nvPr>
            <p:ph idx="1" type="body"/>
          </p:nvPr>
        </p:nvSpPr>
        <p:spPr>
          <a:xfrm>
            <a:off x="457200" y="1600200"/>
            <a:ext cx="84532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Char char="•"/>
            </a:pPr>
            <a:r>
              <a:rPr lang="en-US" sz="3600">
                <a:solidFill>
                  <a:srgbClr val="FF0000"/>
                </a:solidFill>
              </a:rPr>
              <a:t> Power Iteration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</a:rPr>
              <a:t> Repeatedly solving  </a:t>
            </a:r>
            <a:r>
              <a:rPr i="1" lang="en-US" sz="3200">
                <a:solidFill>
                  <a:srgbClr val="FF0000"/>
                </a:solidFill>
              </a:rPr>
              <a:t>Mv</a:t>
            </a:r>
            <a:r>
              <a:rPr baseline="30000" i="1" lang="en-US" sz="3200">
                <a:solidFill>
                  <a:srgbClr val="FF0000"/>
                </a:solidFill>
              </a:rPr>
              <a:t>k</a:t>
            </a:r>
            <a:r>
              <a:rPr lang="en-US" sz="3200">
                <a:solidFill>
                  <a:srgbClr val="FF0000"/>
                </a:solidFill>
              </a:rPr>
              <a:t> = </a:t>
            </a:r>
            <a:r>
              <a:rPr i="1" lang="en-US" sz="3200">
                <a:solidFill>
                  <a:srgbClr val="FF0000"/>
                </a:solidFill>
              </a:rPr>
              <a:t>v</a:t>
            </a:r>
            <a:r>
              <a:rPr baseline="30000" i="1" lang="en-US" sz="3200">
                <a:solidFill>
                  <a:srgbClr val="FF0000"/>
                </a:solidFill>
              </a:rPr>
              <a:t>k+1</a:t>
            </a:r>
            <a:endParaRPr/>
          </a:p>
          <a:p>
            <a:pPr indent="-2286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 Finding the Eigenvectors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Solving </a:t>
            </a:r>
            <a:r>
              <a:rPr b="1" i="1" lang="en-US" sz="3200"/>
              <a:t>Mv</a:t>
            </a:r>
            <a:r>
              <a:rPr lang="en-US" sz="3200"/>
              <a:t> = </a:t>
            </a:r>
            <a:r>
              <a:rPr b="1" i="1" lang="en-US" sz="32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i="1" lang="en-US" sz="3200"/>
              <a:t>v  🡺  </a:t>
            </a:r>
            <a:r>
              <a:rPr lang="en-US" sz="3200"/>
              <a:t>(</a:t>
            </a:r>
            <a:r>
              <a:rPr b="1" i="1" lang="en-US" sz="3200"/>
              <a:t>M</a:t>
            </a:r>
            <a:r>
              <a:rPr lang="en-US" sz="3200"/>
              <a:t> – </a:t>
            </a:r>
            <a:r>
              <a:rPr b="1" i="1" lang="en-US" sz="3200"/>
              <a:t>I</a:t>
            </a:r>
            <a:r>
              <a:rPr lang="en-US" sz="3200"/>
              <a:t>)</a:t>
            </a:r>
            <a:r>
              <a:rPr b="1" i="1" lang="en-US" sz="3200"/>
              <a:t>v</a:t>
            </a:r>
            <a:r>
              <a:rPr lang="en-US" sz="3200"/>
              <a:t> = 0 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Gaussian Elimination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Web as a Graph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Web as a directed graph: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Nodes: Webpages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Edges: Hyperlinks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1066800" y="2967162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teach a class on </a:t>
            </a: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3098800" y="3576762"/>
            <a:ext cx="1219200" cy="1857292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CS224W: Classes are in the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Gates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building</a:t>
            </a:r>
            <a:endParaRPr b="1" i="0" sz="16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5130800" y="4443454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 Science Department at </a:t>
            </a: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Stanford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7162800" y="5181600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University</a:t>
            </a:r>
            <a:endParaRPr/>
          </a:p>
        </p:txBody>
      </p:sp>
      <p:cxnSp>
        <p:nvCxnSpPr>
          <p:cNvPr id="120" name="Google Shape;120;p4"/>
          <p:cNvCxnSpPr>
            <a:endCxn id="117" idx="1"/>
          </p:cNvCxnSpPr>
          <p:nvPr/>
        </p:nvCxnSpPr>
        <p:spPr>
          <a:xfrm>
            <a:off x="1676500" y="3957908"/>
            <a:ext cx="1422300" cy="547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21" name="Google Shape;121;p4"/>
          <p:cNvCxnSpPr>
            <a:endCxn id="118" idx="1"/>
          </p:cNvCxnSpPr>
          <p:nvPr/>
        </p:nvCxnSpPr>
        <p:spPr>
          <a:xfrm>
            <a:off x="3886100" y="4719754"/>
            <a:ext cx="1244700" cy="52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22" name="Google Shape;122;p4"/>
          <p:cNvCxnSpPr>
            <a:endCxn id="119" idx="1"/>
          </p:cNvCxnSpPr>
          <p:nvPr/>
        </p:nvCxnSpPr>
        <p:spPr>
          <a:xfrm>
            <a:off x="5740500" y="5558100"/>
            <a:ext cx="1422300" cy="423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" name="Google Shape;599;p40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40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4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2469E4"/>
                </a:solidFill>
              </a:rPr>
              <a:t>Random Walk Interpretation</a:t>
            </a:r>
            <a:endParaRPr/>
          </a:p>
        </p:txBody>
      </p:sp>
      <p:sp>
        <p:nvSpPr>
          <p:cNvPr id="602" name="Google Shape;602;p4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3891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Noto Sans Symbols"/>
              <a:buChar char="◼"/>
            </a:pPr>
            <a:r>
              <a:rPr b="1" lang="en-US" sz="2800">
                <a:solidFill>
                  <a:srgbClr val="0000FF"/>
                </a:solidFill>
              </a:rPr>
              <a:t>Imagine a random web surfer: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At any time </a:t>
            </a:r>
            <a:r>
              <a:rPr i="1" lang="en-US" sz="2400"/>
              <a:t>t</a:t>
            </a:r>
            <a:r>
              <a:rPr lang="en-US" sz="2400"/>
              <a:t>, surfer is on some page</a:t>
            </a:r>
            <a:r>
              <a:rPr b="1" lang="en-US" sz="2400"/>
              <a:t> </a:t>
            </a:r>
            <a:r>
              <a:rPr b="1" i="1" lang="en-US" sz="2400"/>
              <a:t>i</a:t>
            </a:r>
            <a:endParaRPr b="1" i="1" sz="2400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At time </a:t>
            </a:r>
            <a:r>
              <a:rPr i="1" lang="en-US" sz="2400"/>
              <a:t>t</a:t>
            </a:r>
            <a:r>
              <a:rPr lang="en-US" sz="2400"/>
              <a:t>+1, the surfer follows an </a:t>
            </a:r>
            <a:br>
              <a:rPr lang="en-US" sz="2400"/>
            </a:br>
            <a:r>
              <a:rPr lang="en-US" sz="2400"/>
              <a:t>out-link from i uniformly at random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Ends up on some page j linked from i</a:t>
            </a:r>
            <a:endParaRPr b="1" sz="2400"/>
          </a:p>
          <a:p>
            <a:pPr indent="-274319" lvl="1" marL="73152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Process repeats indefinitely</a:t>
            </a:r>
            <a:endParaRPr/>
          </a:p>
          <a:p>
            <a:pPr indent="-320040" lvl="0" marL="43891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800"/>
              <a:buFont typeface="Noto Sans Symbols"/>
              <a:buChar char="◼"/>
            </a:pPr>
            <a:r>
              <a:rPr b="1" lang="en-US" sz="2800">
                <a:solidFill>
                  <a:srgbClr val="D60093"/>
                </a:solidFill>
              </a:rPr>
              <a:t>Let:</a:t>
            </a:r>
            <a:endParaRPr/>
          </a:p>
          <a:p>
            <a:pPr indent="-32004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◼"/>
            </a:pPr>
            <a:r>
              <a:rPr i="1" lang="en-US" sz="2400"/>
              <a:t>p</a:t>
            </a:r>
            <a:r>
              <a:rPr lang="en-US" sz="2400"/>
              <a:t>(</a:t>
            </a:r>
            <a:r>
              <a:rPr i="1" lang="en-US" sz="2400"/>
              <a:t>t</a:t>
            </a:r>
            <a:r>
              <a:rPr lang="en-US" sz="2400"/>
              <a:t>) … vector whose i</a:t>
            </a:r>
            <a:r>
              <a:rPr baseline="30000" lang="en-US" sz="2400"/>
              <a:t>th</a:t>
            </a:r>
            <a:r>
              <a:rPr lang="en-US" sz="2400"/>
              <a:t> coordinate is the </a:t>
            </a:r>
            <a:br>
              <a:rPr lang="en-US" sz="2400"/>
            </a:br>
            <a:r>
              <a:rPr lang="en-US" sz="2400"/>
              <a:t>prob. that the surfer is at page i at time</a:t>
            </a:r>
            <a:r>
              <a:rPr b="1" lang="en-US" sz="2400"/>
              <a:t> 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So,</a:t>
            </a:r>
            <a:r>
              <a:rPr b="1" lang="en-US" sz="2400"/>
              <a:t> </a:t>
            </a:r>
            <a:r>
              <a:rPr i="1" lang="en-US" sz="2400"/>
              <a:t>p</a:t>
            </a:r>
            <a:r>
              <a:rPr lang="en-US" sz="2400"/>
              <a:t>(</a:t>
            </a:r>
            <a:r>
              <a:rPr i="1" lang="en-US" sz="2400"/>
              <a:t>t</a:t>
            </a:r>
            <a:r>
              <a:rPr lang="en-US" sz="2400"/>
              <a:t>) is a probability distribution over pages 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-&gt; rank vector</a:t>
            </a:r>
            <a:endParaRPr/>
          </a:p>
        </p:txBody>
      </p:sp>
      <p:sp>
        <p:nvSpPr>
          <p:cNvPr id="603" name="Google Shape;603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4" name="Google Shape;604;p40"/>
          <p:cNvGrpSpPr/>
          <p:nvPr/>
        </p:nvGrpSpPr>
        <p:grpSpPr>
          <a:xfrm>
            <a:off x="6172200" y="2212119"/>
            <a:ext cx="2000250" cy="2433762"/>
            <a:chOff x="7067550" y="1295400"/>
            <a:chExt cx="2000250" cy="2433762"/>
          </a:xfrm>
        </p:grpSpPr>
        <p:pic>
          <p:nvPicPr>
            <p:cNvPr id="605" name="Google Shape;60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67550" y="2743200"/>
              <a:ext cx="2000250" cy="985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40"/>
            <p:cNvSpPr/>
            <p:nvPr/>
          </p:nvSpPr>
          <p:spPr>
            <a:xfrm>
              <a:off x="7719096" y="2438225"/>
              <a:ext cx="419358" cy="416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/>
            </a:p>
          </p:txBody>
        </p:sp>
        <p:cxnSp>
          <p:nvCxnSpPr>
            <p:cNvPr id="607" name="Google Shape;607;p40"/>
            <p:cNvCxnSpPr/>
            <p:nvPr/>
          </p:nvCxnSpPr>
          <p:spPr>
            <a:xfrm>
              <a:off x="7435721" y="1503845"/>
              <a:ext cx="410375" cy="944633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608" name="Google Shape;608;p40"/>
            <p:cNvCxnSpPr/>
            <p:nvPr/>
          </p:nvCxnSpPr>
          <p:spPr>
            <a:xfrm flipH="1">
              <a:off x="7973096" y="1503845"/>
              <a:ext cx="165358" cy="944633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609" name="Google Shape;609;p40"/>
            <p:cNvCxnSpPr>
              <a:endCxn id="606" idx="7"/>
            </p:cNvCxnSpPr>
            <p:nvPr/>
          </p:nvCxnSpPr>
          <p:spPr>
            <a:xfrm flipH="1">
              <a:off x="8077040" y="1493677"/>
              <a:ext cx="781200" cy="1005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610" name="Google Shape;610;p40"/>
            <p:cNvSpPr/>
            <p:nvPr/>
          </p:nvSpPr>
          <p:spPr>
            <a:xfrm>
              <a:off x="7226042" y="1295400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937242" y="1295400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8648442" y="1295400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Power Iteration Method</a:t>
            </a:r>
            <a:endParaRPr/>
          </a:p>
        </p:txBody>
      </p:sp>
      <p:sp>
        <p:nvSpPr>
          <p:cNvPr id="619" name="Google Shape;619;p4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789" l="-1446" r="0" t="-232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Power Iteration Example 1</a:t>
            </a:r>
            <a:endParaRPr/>
          </a:p>
        </p:txBody>
      </p:sp>
      <p:grpSp>
        <p:nvGrpSpPr>
          <p:cNvPr id="626" name="Google Shape;626;p42"/>
          <p:cNvGrpSpPr/>
          <p:nvPr/>
        </p:nvGrpSpPr>
        <p:grpSpPr>
          <a:xfrm>
            <a:off x="381000" y="1676400"/>
            <a:ext cx="3505200" cy="2743200"/>
            <a:chOff x="240" y="1296"/>
            <a:chExt cx="2544" cy="1968"/>
          </a:xfrm>
        </p:grpSpPr>
        <p:sp>
          <p:nvSpPr>
            <p:cNvPr id="627" name="Google Shape;627;p42"/>
            <p:cNvSpPr/>
            <p:nvPr/>
          </p:nvSpPr>
          <p:spPr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Yahoo</a:t>
              </a: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</a:t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Amazon</a:t>
              </a:r>
              <a:endParaRPr/>
            </a:p>
          </p:txBody>
        </p:sp>
        <p:cxnSp>
          <p:nvCxnSpPr>
            <p:cNvPr id="630" name="Google Shape;630;p42"/>
            <p:cNvCxnSpPr/>
            <p:nvPr/>
          </p:nvCxnSpPr>
          <p:spPr>
            <a:xfrm flipH="1" rot="10800000">
              <a:off x="528" y="1680"/>
              <a:ext cx="672" cy="11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1" name="Google Shape;631;p42"/>
            <p:cNvCxnSpPr/>
            <p:nvPr/>
          </p:nvCxnSpPr>
          <p:spPr>
            <a:xfrm flipH="1">
              <a:off x="912" y="1776"/>
              <a:ext cx="624" cy="10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2" name="Google Shape;632;p42"/>
            <p:cNvCxnSpPr/>
            <p:nvPr/>
          </p:nvCxnSpPr>
          <p:spPr>
            <a:xfrm rot="10800000">
              <a:off x="1008" y="2928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3" name="Google Shape;633;p42"/>
            <p:cNvCxnSpPr/>
            <p:nvPr/>
          </p:nvCxnSpPr>
          <p:spPr>
            <a:xfrm>
              <a:off x="1008" y="3120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4" name="Google Shape;634;p42"/>
            <p:cNvCxnSpPr>
              <a:stCxn id="627" idx="6"/>
              <a:endCxn id="627" idx="2"/>
            </p:cNvCxnSpPr>
            <p:nvPr/>
          </p:nvCxnSpPr>
          <p:spPr>
            <a:xfrm rot="10800000">
              <a:off x="1020" y="1536"/>
              <a:ext cx="900" cy="0"/>
            </a:xfrm>
            <a:prstGeom prst="curvedConnector5">
              <a:avLst>
                <a:gd fmla="val 254560" name="adj1"/>
                <a:gd fmla="val -144184021" name="adj2"/>
                <a:gd fmla="val 254660" name="adj3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35" name="Google Shape;635;p42"/>
          <p:cNvSpPr/>
          <p:nvPr/>
        </p:nvSpPr>
        <p:spPr>
          <a:xfrm>
            <a:off x="5783263" y="2133600"/>
            <a:ext cx="14478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2"/>
          <p:cNvSpPr txBox="1"/>
          <p:nvPr/>
        </p:nvSpPr>
        <p:spPr>
          <a:xfrm>
            <a:off x="5310188" y="2098675"/>
            <a:ext cx="1830449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1/2 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 0   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0  1/2   0 </a:t>
            </a:r>
            <a:endParaRPr/>
          </a:p>
        </p:txBody>
      </p:sp>
      <p:sp>
        <p:nvSpPr>
          <p:cNvPr id="637" name="Google Shape;637;p42"/>
          <p:cNvSpPr txBox="1"/>
          <p:nvPr/>
        </p:nvSpPr>
        <p:spPr>
          <a:xfrm>
            <a:off x="5843588" y="1641475"/>
            <a:ext cx="13429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42"/>
          <p:cNvSpPr txBox="1"/>
          <p:nvPr/>
        </p:nvSpPr>
        <p:spPr>
          <a:xfrm>
            <a:off x="1143000" y="4797425"/>
            <a:ext cx="864339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aseline="-2500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aseline="-2500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9" name="Google Shape;639;p42"/>
          <p:cNvSpPr txBox="1"/>
          <p:nvPr/>
        </p:nvSpPr>
        <p:spPr>
          <a:xfrm>
            <a:off x="2530475" y="4832350"/>
            <a:ext cx="5730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/>
          </a:p>
        </p:txBody>
      </p:sp>
      <p:sp>
        <p:nvSpPr>
          <p:cNvPr id="640" name="Google Shape;640;p42"/>
          <p:cNvSpPr txBox="1"/>
          <p:nvPr/>
        </p:nvSpPr>
        <p:spPr>
          <a:xfrm>
            <a:off x="3292475" y="4832350"/>
            <a:ext cx="5730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1/6</a:t>
            </a:r>
            <a:endParaRPr/>
          </a:p>
        </p:txBody>
      </p:sp>
      <p:sp>
        <p:nvSpPr>
          <p:cNvPr id="641" name="Google Shape;641;p42"/>
          <p:cNvSpPr txBox="1"/>
          <p:nvPr/>
        </p:nvSpPr>
        <p:spPr>
          <a:xfrm>
            <a:off x="4130675" y="4832350"/>
            <a:ext cx="7254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5/12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1/3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1/4</a:t>
            </a:r>
            <a:endParaRPr/>
          </a:p>
        </p:txBody>
      </p:sp>
      <p:sp>
        <p:nvSpPr>
          <p:cNvPr id="642" name="Google Shape;642;p42"/>
          <p:cNvSpPr txBox="1"/>
          <p:nvPr/>
        </p:nvSpPr>
        <p:spPr>
          <a:xfrm>
            <a:off x="5045075" y="4832350"/>
            <a:ext cx="8778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11/24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1/6</a:t>
            </a:r>
            <a:endParaRPr/>
          </a:p>
        </p:txBody>
      </p:sp>
      <p:sp>
        <p:nvSpPr>
          <p:cNvPr id="643" name="Google Shape;643;p42"/>
          <p:cNvSpPr txBox="1"/>
          <p:nvPr/>
        </p:nvSpPr>
        <p:spPr>
          <a:xfrm>
            <a:off x="6950075" y="4832350"/>
            <a:ext cx="5730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1/5</a:t>
            </a:r>
            <a:endParaRPr/>
          </a:p>
        </p:txBody>
      </p:sp>
      <p:sp>
        <p:nvSpPr>
          <p:cNvPr id="644" name="Google Shape;644;p42"/>
          <p:cNvSpPr txBox="1"/>
          <p:nvPr/>
        </p:nvSpPr>
        <p:spPr>
          <a:xfrm>
            <a:off x="6019800" y="5178425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. .</a:t>
            </a:r>
            <a:endParaRPr/>
          </a:p>
        </p:txBody>
      </p:sp>
      <p:sp>
        <p:nvSpPr>
          <p:cNvPr id="645" name="Google Shape;645;p42"/>
          <p:cNvSpPr txBox="1"/>
          <p:nvPr/>
        </p:nvSpPr>
        <p:spPr>
          <a:xfrm>
            <a:off x="4800600" y="3962400"/>
            <a:ext cx="228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Power Iteration Example 2</a:t>
            </a:r>
            <a:endParaRPr/>
          </a:p>
        </p:txBody>
      </p:sp>
      <p:sp>
        <p:nvSpPr>
          <p:cNvPr id="651" name="Google Shape;651;p4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M[i,j] = prob. of going from node j to node i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j has k outgoing edges, prob. for each edge = 1/k</a:t>
            </a:r>
            <a:endParaRPr/>
          </a:p>
        </p:txBody>
      </p:sp>
      <p:sp>
        <p:nvSpPr>
          <p:cNvPr id="652" name="Google Shape;652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3" name="Google Shape;6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831845"/>
            <a:ext cx="3714750" cy="330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429000"/>
            <a:ext cx="3208457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3"/>
          <p:cNvSpPr/>
          <p:nvPr/>
        </p:nvSpPr>
        <p:spPr>
          <a:xfrm>
            <a:off x="1923393" y="3016469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43"/>
          <p:cNvSpPr/>
          <p:nvPr/>
        </p:nvSpPr>
        <p:spPr>
          <a:xfrm>
            <a:off x="2482193" y="3016469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3040993" y="3010708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3"/>
          <p:cNvSpPr/>
          <p:nvPr/>
        </p:nvSpPr>
        <p:spPr>
          <a:xfrm>
            <a:off x="3599793" y="3016469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Prob. of Locations of Surfer</a:t>
            </a:r>
            <a:endParaRPr/>
          </a:p>
        </p:txBody>
      </p:sp>
      <p:sp>
        <p:nvSpPr>
          <p:cNvPr id="664" name="Google Shape;664;p4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Represented as a </a:t>
            </a:r>
            <a:r>
              <a:rPr lang="en-US">
                <a:solidFill>
                  <a:srgbClr val="FF0000"/>
                </a:solidFill>
              </a:rPr>
              <a:t>column vector, v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Initially, surfer can be at any page with equal probability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665" name="Google Shape;665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6" name="Google Shape;6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3124200"/>
            <a:ext cx="2600632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Limiting Distribution</a:t>
            </a:r>
            <a:endParaRPr/>
          </a:p>
        </p:txBody>
      </p:sp>
      <p:sp>
        <p:nvSpPr>
          <p:cNvPr id="672" name="Google Shape;672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3" name="Google Shape;67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76400"/>
            <a:ext cx="7772400" cy="380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6"/>
          <p:cNvSpPr txBox="1"/>
          <p:nvPr>
            <p:ph type="title"/>
          </p:nvPr>
        </p:nvSpPr>
        <p:spPr>
          <a:xfrm>
            <a:off x="514393" y="10318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Compute Next Distribution</a:t>
            </a:r>
            <a:endParaRPr/>
          </a:p>
        </p:txBody>
      </p:sp>
      <p:sp>
        <p:nvSpPr>
          <p:cNvPr id="679" name="Google Shape;679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0" name="Google Shape;6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641" y="1082537"/>
            <a:ext cx="8546936" cy="300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93" y="4445775"/>
            <a:ext cx="4275696" cy="17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6"/>
          <p:cNvSpPr txBox="1"/>
          <p:nvPr/>
        </p:nvSpPr>
        <p:spPr>
          <a:xfrm>
            <a:off x="5105400" y="5067255"/>
            <a:ext cx="9749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1"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?</a:t>
            </a:r>
            <a:endParaRPr/>
          </a:p>
        </p:txBody>
      </p:sp>
      <p:sp>
        <p:nvSpPr>
          <p:cNvPr id="683" name="Google Shape;683;p46"/>
          <p:cNvSpPr txBox="1"/>
          <p:nvPr/>
        </p:nvSpPr>
        <p:spPr>
          <a:xfrm>
            <a:off x="6858000" y="5067254"/>
            <a:ext cx="9749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1"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Power Iteration</a:t>
            </a:r>
            <a:endParaRPr/>
          </a:p>
        </p:txBody>
      </p:sp>
      <p:sp>
        <p:nvSpPr>
          <p:cNvPr id="689" name="Google Shape;689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0" name="Google Shape;6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111" y="3498215"/>
            <a:ext cx="2952750" cy="262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711" y="3996432"/>
            <a:ext cx="5486400" cy="15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711" y="1605571"/>
            <a:ext cx="7912100" cy="171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Two Approaches for Solving Mv = v</a:t>
            </a:r>
            <a:endParaRPr/>
          </a:p>
        </p:txBody>
      </p:sp>
      <p:sp>
        <p:nvSpPr>
          <p:cNvPr id="698" name="Google Shape;698;p48"/>
          <p:cNvSpPr txBox="1"/>
          <p:nvPr>
            <p:ph idx="1" type="body"/>
          </p:nvPr>
        </p:nvSpPr>
        <p:spPr>
          <a:xfrm>
            <a:off x="457200" y="1600200"/>
            <a:ext cx="84532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Power Iteration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Repeatedly solving  </a:t>
            </a:r>
            <a:r>
              <a:rPr i="1" lang="en-US" sz="3200"/>
              <a:t>Mv</a:t>
            </a:r>
            <a:r>
              <a:rPr baseline="30000" i="1" lang="en-US" sz="3200"/>
              <a:t>k</a:t>
            </a:r>
            <a:r>
              <a:rPr lang="en-US" sz="3200"/>
              <a:t> = </a:t>
            </a:r>
            <a:r>
              <a:rPr i="1" lang="en-US" sz="3200"/>
              <a:t>v</a:t>
            </a:r>
            <a:r>
              <a:rPr baseline="30000" i="1" lang="en-US" sz="3200"/>
              <a:t>k+1</a:t>
            </a:r>
            <a:endParaRPr/>
          </a:p>
          <a:p>
            <a:pPr indent="-2286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3600"/>
              <a:buChar char="•"/>
            </a:pPr>
            <a:r>
              <a:rPr lang="en-US" sz="3600">
                <a:solidFill>
                  <a:srgbClr val="FF0000"/>
                </a:solidFill>
              </a:rPr>
              <a:t>Finding the Eigenvectors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</a:rPr>
              <a:t>Solving </a:t>
            </a:r>
            <a:r>
              <a:rPr b="1" i="1" lang="en-US" sz="3200">
                <a:solidFill>
                  <a:srgbClr val="FF0000"/>
                </a:solidFill>
              </a:rPr>
              <a:t>Mv</a:t>
            </a:r>
            <a:r>
              <a:rPr lang="en-US" sz="3200">
                <a:solidFill>
                  <a:srgbClr val="FF0000"/>
                </a:solidFill>
              </a:rPr>
              <a:t> = </a:t>
            </a:r>
            <a:r>
              <a:rPr b="1" i="1" lang="en-US" sz="32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i="1" lang="en-US" sz="3200">
                <a:solidFill>
                  <a:srgbClr val="FF0000"/>
                </a:solidFill>
              </a:rPr>
              <a:t>v  🡺  </a:t>
            </a:r>
            <a:r>
              <a:rPr lang="en-US" sz="3200">
                <a:solidFill>
                  <a:srgbClr val="FF0000"/>
                </a:solidFill>
              </a:rPr>
              <a:t>(</a:t>
            </a:r>
            <a:r>
              <a:rPr b="1" i="1" lang="en-US" sz="3200">
                <a:solidFill>
                  <a:srgbClr val="FF0000"/>
                </a:solidFill>
              </a:rPr>
              <a:t>M</a:t>
            </a:r>
            <a:r>
              <a:rPr lang="en-US" sz="3200">
                <a:solidFill>
                  <a:srgbClr val="FF0000"/>
                </a:solidFill>
              </a:rPr>
              <a:t> – </a:t>
            </a:r>
            <a:r>
              <a:rPr b="1" i="1" lang="en-US" sz="3200">
                <a:solidFill>
                  <a:srgbClr val="FF0000"/>
                </a:solidFill>
              </a:rPr>
              <a:t>I</a:t>
            </a:r>
            <a:r>
              <a:rPr lang="en-US" sz="3200">
                <a:solidFill>
                  <a:srgbClr val="FF0000"/>
                </a:solidFill>
              </a:rPr>
              <a:t>)</a:t>
            </a:r>
            <a:r>
              <a:rPr b="1" i="1" lang="en-US" sz="3200">
                <a:solidFill>
                  <a:srgbClr val="FF0000"/>
                </a:solidFill>
              </a:rPr>
              <a:t>v</a:t>
            </a:r>
            <a:r>
              <a:rPr lang="en-US" sz="3200">
                <a:solidFill>
                  <a:srgbClr val="FF0000"/>
                </a:solidFill>
              </a:rPr>
              <a:t> = 0 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</a:rPr>
              <a:t>Gaussian Elimination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"/>
          <p:cNvSpPr txBox="1"/>
          <p:nvPr>
            <p:ph type="title"/>
          </p:nvPr>
        </p:nvSpPr>
        <p:spPr>
          <a:xfrm>
            <a:off x="304800" y="320675"/>
            <a:ext cx="858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Solving Mv = v by Finding </a:t>
            </a:r>
            <a:br>
              <a:rPr b="1" lang="en-US" sz="40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the Principal Eigenvector (when </a:t>
            </a:r>
            <a:r>
              <a:rPr b="1" lang="en-US" sz="40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=1)</a:t>
            </a:r>
            <a:endParaRPr/>
          </a:p>
        </p:txBody>
      </p:sp>
      <p:sp>
        <p:nvSpPr>
          <p:cNvPr id="705" name="Google Shape;705;p49"/>
          <p:cNvSpPr txBox="1"/>
          <p:nvPr>
            <p:ph idx="1" type="body"/>
          </p:nvPr>
        </p:nvSpPr>
        <p:spPr>
          <a:xfrm>
            <a:off x="838200" y="1776413"/>
            <a:ext cx="7467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 sz="2800"/>
              <a:t>M</a:t>
            </a:r>
            <a:r>
              <a:rPr i="1"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ν</a:t>
            </a:r>
            <a:r>
              <a:rPr lang="en-US" sz="2800"/>
              <a:t>=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λν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2400"/>
              <a:t>: eigenvalue, 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ν</a:t>
            </a:r>
            <a:r>
              <a:rPr lang="en-US" sz="2400"/>
              <a:t>: eigenvector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 sz="2800"/>
              <a:t>M</a:t>
            </a:r>
            <a:r>
              <a:rPr lang="en-US" sz="2800"/>
              <a:t> is a (left) stochastic matrix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Each column adds up to 1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Largest eigenvalue of a stochastic matrix is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2800"/>
              <a:t>=1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Corresponding eigenvector is the </a:t>
            </a:r>
            <a:r>
              <a:rPr lang="en-US" sz="2400" u="sng"/>
              <a:t>principal</a:t>
            </a:r>
            <a:r>
              <a:rPr lang="en-US" sz="2400"/>
              <a:t> eigenvector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Proof in the next few slides</a:t>
            </a:r>
            <a:endParaRPr/>
          </a:p>
          <a:p>
            <a:pPr indent="-190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06" name="Google Shape;706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7" name="Google Shape;7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4458436"/>
            <a:ext cx="4393411" cy="207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Web as a Directed Graph</a:t>
            </a:r>
            <a:endParaRPr/>
          </a:p>
        </p:txBody>
      </p:sp>
      <p:sp>
        <p:nvSpPr>
          <p:cNvPr id="128" name="Google Shape;128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860" y="1647826"/>
            <a:ext cx="6628280" cy="4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0"/>
          <p:cNvSpPr txBox="1"/>
          <p:nvPr>
            <p:ph type="title"/>
          </p:nvPr>
        </p:nvSpPr>
        <p:spPr>
          <a:xfrm>
            <a:off x="457200" y="274637"/>
            <a:ext cx="8229600" cy="1098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Characteristic Polynomial</a:t>
            </a:r>
            <a:endParaRPr/>
          </a:p>
        </p:txBody>
      </p:sp>
      <p:sp>
        <p:nvSpPr>
          <p:cNvPr id="714" name="Google Shape;714;p50"/>
          <p:cNvSpPr txBox="1"/>
          <p:nvPr>
            <p:ph idx="1" type="body"/>
          </p:nvPr>
        </p:nvSpPr>
        <p:spPr>
          <a:xfrm>
            <a:off x="457200" y="1905000"/>
            <a:ext cx="8229600" cy="4221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15" name="Google Shape;715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6" name="Google Shape;716;p50"/>
          <p:cNvSpPr txBox="1"/>
          <p:nvPr/>
        </p:nvSpPr>
        <p:spPr>
          <a:xfrm>
            <a:off x="292446" y="6016807"/>
            <a:ext cx="865737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 the determinant using cofactors in this column (next slide)</a:t>
            </a:r>
            <a:endParaRPr/>
          </a:p>
        </p:txBody>
      </p:sp>
      <p:pic>
        <p:nvPicPr>
          <p:cNvPr id="717" name="Google Shape;71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4840376"/>
            <a:ext cx="4397107" cy="97066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0"/>
          <p:cNvSpPr txBox="1"/>
          <p:nvPr/>
        </p:nvSpPr>
        <p:spPr>
          <a:xfrm>
            <a:off x="487878" y="1473555"/>
            <a:ext cx="3887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the Eigenvalues</a:t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4429634" y="3785152"/>
            <a:ext cx="29322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is the identity matrix</a:t>
            </a:r>
            <a:endParaRPr/>
          </a:p>
        </p:txBody>
      </p:sp>
      <p:pic>
        <p:nvPicPr>
          <p:cNvPr id="720" name="Google Shape;72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3161" y="3502580"/>
            <a:ext cx="1956679" cy="109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4208" y="1714500"/>
            <a:ext cx="3284792" cy="14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8384" y="4246818"/>
            <a:ext cx="3226330" cy="1314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50"/>
          <p:cNvCxnSpPr>
            <a:stCxn id="716" idx="0"/>
          </p:cNvCxnSpPr>
          <p:nvPr/>
        </p:nvCxnSpPr>
        <p:spPr>
          <a:xfrm rot="10800000">
            <a:off x="2895531" y="5579107"/>
            <a:ext cx="1725600" cy="43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/>
          <p:nvPr>
            <p:ph type="title"/>
          </p:nvPr>
        </p:nvSpPr>
        <p:spPr>
          <a:xfrm>
            <a:off x="457200" y="721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Characteristic Polynomial</a:t>
            </a:r>
            <a:endParaRPr/>
          </a:p>
        </p:txBody>
      </p:sp>
      <p:sp>
        <p:nvSpPr>
          <p:cNvPr id="729" name="Google Shape;729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0" name="Google Shape;7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219" y="1360872"/>
            <a:ext cx="6350000" cy="499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"/>
          <p:cNvSpPr txBox="1"/>
          <p:nvPr>
            <p:ph type="title"/>
          </p:nvPr>
        </p:nvSpPr>
        <p:spPr>
          <a:xfrm>
            <a:off x="457200" y="721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Characteristic Polynomial</a:t>
            </a:r>
            <a:endParaRPr/>
          </a:p>
        </p:txBody>
      </p:sp>
      <p:sp>
        <p:nvSpPr>
          <p:cNvPr id="736" name="Google Shape;736;p52"/>
          <p:cNvSpPr txBox="1"/>
          <p:nvPr>
            <p:ph idx="1" type="body"/>
          </p:nvPr>
        </p:nvSpPr>
        <p:spPr>
          <a:xfrm>
            <a:off x="457200" y="1524000"/>
            <a:ext cx="8229600" cy="4602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37" name="Google Shape;737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8" name="Google Shape;7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637" y="1676400"/>
            <a:ext cx="3812061" cy="17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0954" y="3576616"/>
            <a:ext cx="3644527" cy="160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5540148"/>
            <a:ext cx="7999977" cy="81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Solving Mv = v by Finding </a:t>
            </a:r>
            <a:br>
              <a:rPr b="1" lang="en-US">
                <a:latin typeface="Calibri"/>
                <a:ea typeface="Calibri"/>
                <a:cs typeface="Calibri"/>
                <a:sym typeface="Calibri"/>
              </a:rPr>
            </a:b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the Principal Eigenvector (when </a:t>
            </a:r>
            <a:r>
              <a:rPr b="1" lang="en-US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=1)</a:t>
            </a:r>
            <a:endParaRPr/>
          </a:p>
        </p:txBody>
      </p:sp>
      <p:sp>
        <p:nvSpPr>
          <p:cNvPr id="746" name="Google Shape;746;p53"/>
          <p:cNvSpPr txBox="1"/>
          <p:nvPr>
            <p:ph idx="12" type="sldNum"/>
          </p:nvPr>
        </p:nvSpPr>
        <p:spPr>
          <a:xfrm>
            <a:off x="6852159" y="635648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7" name="Google Shape;7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41867"/>
            <a:ext cx="8204959" cy="420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54" name="Google Shape;754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5" name="Google Shape;75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999" y="1417638"/>
            <a:ext cx="8288867" cy="459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62" name="Google Shape;762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3" name="Google Shape;7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17637"/>
            <a:ext cx="8211954" cy="447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70" name="Google Shape;770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1" name="Google Shape;77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17637"/>
            <a:ext cx="7739176" cy="512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78" name="Google Shape;778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9" name="Google Shape;77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72" y="1305240"/>
            <a:ext cx="8126230" cy="3997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7"/>
          <p:cNvSpPr txBox="1"/>
          <p:nvPr/>
        </p:nvSpPr>
        <p:spPr>
          <a:xfrm>
            <a:off x="7924800" y="4381500"/>
            <a:ext cx="622300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2/9</a:t>
            </a:r>
            <a:endParaRPr/>
          </a:p>
        </p:txBody>
      </p:sp>
      <p:sp>
        <p:nvSpPr>
          <p:cNvPr id="781" name="Google Shape;781;p57"/>
          <p:cNvSpPr txBox="1"/>
          <p:nvPr/>
        </p:nvSpPr>
        <p:spPr>
          <a:xfrm>
            <a:off x="1603169" y="5854535"/>
            <a:ext cx="59676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“principal” eigenvector is [1/3, 2/9, 2/9, 2/9], when </a:t>
            </a: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Comparison of Solutions</a:t>
            </a:r>
            <a:endParaRPr/>
          </a:p>
        </p:txBody>
      </p:sp>
      <p:sp>
        <p:nvSpPr>
          <p:cNvPr id="787" name="Google Shape;787;p58"/>
          <p:cNvSpPr txBox="1"/>
          <p:nvPr>
            <p:ph idx="1" type="body"/>
          </p:nvPr>
        </p:nvSpPr>
        <p:spPr>
          <a:xfrm>
            <a:off x="635402" y="165596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032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US" sz="3200"/>
              <a:t>Mv</a:t>
            </a:r>
            <a:r>
              <a:rPr lang="en-US" sz="3200"/>
              <a:t> = </a:t>
            </a:r>
            <a:r>
              <a:rPr i="1" lang="en-US" sz="3200"/>
              <a:t>v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Solution 1: power iteration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Solution 2: Gaussian elimination</a:t>
            </a:r>
            <a:endParaRPr/>
          </a:p>
          <a:p>
            <a:pPr indent="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2032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Power iteration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Complexity: O(kn</a:t>
            </a:r>
            <a:r>
              <a:rPr baseline="30000" lang="en-US" sz="2800"/>
              <a:t>2</a:t>
            </a:r>
            <a:r>
              <a:rPr lang="en-US" sz="2800"/>
              <a:t>), where k = # of iterations</a:t>
            </a:r>
            <a:endParaRPr/>
          </a:p>
          <a:p>
            <a:pPr indent="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2032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Gaussian elimination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Complexity: O(n</a:t>
            </a:r>
            <a:r>
              <a:rPr baseline="30000" lang="en-US" sz="2800"/>
              <a:t>3</a:t>
            </a:r>
            <a:r>
              <a:rPr lang="en-US" sz="2800"/>
              <a:t>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n</a:t>
            </a:r>
            <a:r>
              <a:rPr baseline="30000" lang="en-US" sz="2800"/>
              <a:t>2</a:t>
            </a:r>
            <a:r>
              <a:rPr lang="en-US" sz="2800"/>
              <a:t>+(n-1)</a:t>
            </a:r>
            <a:r>
              <a:rPr baseline="30000" lang="en-US" sz="2800"/>
              <a:t>2</a:t>
            </a:r>
            <a:r>
              <a:rPr lang="en-US" sz="2800"/>
              <a:t>+…+2</a:t>
            </a:r>
            <a:r>
              <a:rPr baseline="30000" lang="en-US" sz="2800"/>
              <a:t>2</a:t>
            </a:r>
            <a:endParaRPr sz="2800"/>
          </a:p>
          <a:p>
            <a:pPr indent="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788" name="Google Shape;788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Next Week</a:t>
            </a:r>
            <a:endParaRPr/>
          </a:p>
        </p:txBody>
      </p:sp>
      <p:sp>
        <p:nvSpPr>
          <p:cNvPr id="794" name="Google Shape;794;p59"/>
          <p:cNvSpPr txBox="1"/>
          <p:nvPr>
            <p:ph idx="1" type="body"/>
          </p:nvPr>
        </p:nvSpPr>
        <p:spPr>
          <a:xfrm>
            <a:off x="668418" y="1747148"/>
            <a:ext cx="801838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Link Analysis (Part II)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Solving the flow model: </a:t>
            </a:r>
            <a:r>
              <a:rPr b="1" i="1" lang="en-US" sz="2800"/>
              <a:t>Mv</a:t>
            </a:r>
            <a:r>
              <a:rPr lang="en-US" sz="2800"/>
              <a:t> = </a:t>
            </a:r>
            <a:r>
              <a:rPr b="1" i="1" lang="en-US" sz="2800"/>
              <a:t>v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Power Iteration and Gaussian Elimination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Dead-ends and spider traps (teleporting and taxation)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PageRank for Search Engines (MapReduce)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Topic-specific: (augment for general-popularity)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Trust-Rank: (fighting </a:t>
            </a:r>
            <a:r>
              <a:rPr lang="en-US" sz="3200">
                <a:solidFill>
                  <a:srgbClr val="FF0000"/>
                </a:solidFill>
              </a:rPr>
              <a:t>against</a:t>
            </a:r>
            <a:r>
              <a:rPr lang="en-US" sz="2800">
                <a:solidFill>
                  <a:srgbClr val="FF0000"/>
                </a:solidFill>
              </a:rPr>
              <a:t> link spams)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Hubs-and-Authorities: (multiple importances)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457200" y="76200"/>
            <a:ext cx="86868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Broad Question</a:t>
            </a:r>
            <a:endParaRPr/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457200" y="12954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3600"/>
              <a:buChar char="•"/>
            </a:pPr>
            <a:r>
              <a:rPr b="1" lang="en-US" sz="3600">
                <a:solidFill>
                  <a:srgbClr val="CC0066"/>
                </a:solidFill>
              </a:rPr>
              <a:t>How to organize the Web?</a:t>
            </a:r>
            <a:endParaRPr b="1">
              <a:solidFill>
                <a:srgbClr val="CC0066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First try:</a:t>
            </a:r>
            <a:r>
              <a:rPr lang="en-US"/>
              <a:t> Human curated</a:t>
            </a:r>
            <a:br>
              <a:rPr lang="en-US"/>
            </a:br>
            <a:r>
              <a:rPr b="1" lang="en-US">
                <a:solidFill>
                  <a:srgbClr val="0000FF"/>
                </a:solidFill>
              </a:rPr>
              <a:t>Web directories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Yahoo, DMOZ, LookSmart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www.imagstudios.com/images/yahoo-old.jpg"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143000"/>
            <a:ext cx="2982591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400496"/>
            <a:ext cx="5481484" cy="342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457200" y="76200"/>
            <a:ext cx="86868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Broad Question (Cont’d)</a:t>
            </a:r>
            <a:endParaRPr/>
          </a:p>
        </p:txBody>
      </p:sp>
      <p:sp>
        <p:nvSpPr>
          <p:cNvPr id="144" name="Google Shape;144;p7"/>
          <p:cNvSpPr txBox="1"/>
          <p:nvPr>
            <p:ph idx="1" type="body"/>
          </p:nvPr>
        </p:nvSpPr>
        <p:spPr>
          <a:xfrm>
            <a:off x="457200" y="12954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3600"/>
              <a:buChar char="•"/>
            </a:pPr>
            <a:r>
              <a:rPr b="1" lang="en-US" sz="3600">
                <a:solidFill>
                  <a:srgbClr val="CC0066"/>
                </a:solidFill>
              </a:rPr>
              <a:t>How to organize the Web?</a:t>
            </a:r>
            <a:endParaRPr b="1">
              <a:solidFill>
                <a:srgbClr val="CC0066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Second try: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Web Search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n-US">
                <a:solidFill>
                  <a:srgbClr val="008000"/>
                </a:solidFill>
              </a:rPr>
              <a:t>Information Retrieval </a:t>
            </a:r>
            <a:r>
              <a:rPr lang="en-US"/>
              <a:t>investigates:</a:t>
            </a:r>
            <a:br>
              <a:rPr lang="en-US"/>
            </a:br>
            <a:r>
              <a:rPr lang="en-US">
                <a:solidFill>
                  <a:srgbClr val="0000FF"/>
                </a:solidFill>
              </a:rPr>
              <a:t>Find relevant docs in a small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and trusted set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/>
              <a:t>Newspaper articles, 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/>
              <a:t>patents, etc.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3293" l="0" r="2833" t="2147"/>
          <a:stretch/>
        </p:blipFill>
        <p:spPr>
          <a:xfrm>
            <a:off x="4343400" y="3352800"/>
            <a:ext cx="4572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/>
          <p:nvPr/>
        </p:nvSpPr>
        <p:spPr>
          <a:xfrm>
            <a:off x="0" y="4724400"/>
            <a:ext cx="457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is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huge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full of untrusted documents, random things, web spam, etc.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Early Web Search</a:t>
            </a:r>
            <a:endParaRPr/>
          </a:p>
        </p:txBody>
      </p:sp>
      <p:sp>
        <p:nvSpPr>
          <p:cNvPr id="153" name="Google Shape;153;p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Keywords extracted from web 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E.g., title, content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Used to build </a:t>
            </a:r>
            <a:r>
              <a:rPr lang="en-US">
                <a:solidFill>
                  <a:srgbClr val="FF0000"/>
                </a:solidFill>
              </a:rPr>
              <a:t>inverted index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Queries are matched with web 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Via lookup in the </a:t>
            </a:r>
            <a:r>
              <a:rPr lang="en-US">
                <a:solidFill>
                  <a:srgbClr val="FF0000"/>
                </a:solidFill>
              </a:rPr>
              <a:t>inverted index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Pages ranked by </a:t>
            </a:r>
            <a:r>
              <a:rPr lang="en-US" u="sng"/>
              <a:t>occurrences of query keywords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400" y="1808660"/>
            <a:ext cx="2279650" cy="156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Inverted Index</a:t>
            </a:r>
            <a:endParaRPr/>
          </a:p>
        </p:txBody>
      </p:sp>
      <p:sp>
        <p:nvSpPr>
          <p:cNvPr id="161" name="Google Shape;161;p9"/>
          <p:cNvSpPr txBox="1"/>
          <p:nvPr>
            <p:ph idx="1" type="body"/>
          </p:nvPr>
        </p:nvSpPr>
        <p:spPr>
          <a:xfrm>
            <a:off x="628650" y="1600200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Problem: susceptible to </a:t>
            </a:r>
            <a:r>
              <a:rPr lang="en-US">
                <a:solidFill>
                  <a:srgbClr val="FF0000"/>
                </a:solidFill>
              </a:rPr>
              <a:t>term spam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984375"/>
            <a:ext cx="4951253" cy="3763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/>
          <p:nvPr/>
        </p:nvSpPr>
        <p:spPr>
          <a:xfrm>
            <a:off x="762000" y="5985559"/>
            <a:ext cx="73831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https://developer.apple.com/library/mac/documentation/UserExperience/Conceptual/SearchKitConcepts/searchKit_basics/searchKit_basics.html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2002-03-23T20:14:09Z</dcterms:created>
  <dc:creator>Jeff Ullman</dc:creator>
</cp:coreProperties>
</file>